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87" r:id="rId3"/>
    <p:sldId id="3443" r:id="rId4"/>
    <p:sldId id="3444" r:id="rId5"/>
    <p:sldId id="270" r:id="rId6"/>
    <p:sldId id="275" r:id="rId7"/>
    <p:sldId id="298" r:id="rId8"/>
    <p:sldId id="261" r:id="rId9"/>
    <p:sldId id="262" r:id="rId10"/>
    <p:sldId id="682" r:id="rId11"/>
    <p:sldId id="3442" r:id="rId12"/>
    <p:sldId id="3441" r:id="rId13"/>
    <p:sldId id="271" r:id="rId14"/>
    <p:sldId id="272" r:id="rId15"/>
    <p:sldId id="273" r:id="rId16"/>
    <p:sldId id="3426" r:id="rId17"/>
    <p:sldId id="3436" r:id="rId18"/>
    <p:sldId id="280" r:id="rId19"/>
    <p:sldId id="277" r:id="rId20"/>
    <p:sldId id="3427" r:id="rId21"/>
    <p:sldId id="283" r:id="rId22"/>
    <p:sldId id="3424" r:id="rId23"/>
    <p:sldId id="3431" r:id="rId24"/>
    <p:sldId id="3429" r:id="rId25"/>
    <p:sldId id="3437" r:id="rId26"/>
    <p:sldId id="3438" r:id="rId27"/>
    <p:sldId id="3439" r:id="rId28"/>
    <p:sldId id="344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CD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46" autoAdjust="0"/>
  </p:normalViewPr>
  <p:slideViewPr>
    <p:cSldViewPr snapToGrid="0">
      <p:cViewPr varScale="1">
        <p:scale>
          <a:sx n="105" d="100"/>
          <a:sy n="105" d="100"/>
        </p:scale>
        <p:origin x="918" y="144"/>
      </p:cViewPr>
      <p:guideLst/>
    </p:cSldViewPr>
  </p:slideViewPr>
  <p:outlineViewPr>
    <p:cViewPr>
      <p:scale>
        <a:sx n="33" d="100"/>
        <a:sy n="33" d="100"/>
      </p:scale>
      <p:origin x="0" y="-3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1) EU-</a:t>
            </a:r>
            <a:r>
              <a:rPr lang="en-US" sz="2000" b="1" dirty="0" err="1"/>
              <a:t>rahoitus</a:t>
            </a:r>
            <a:r>
              <a:rPr lang="en-US" sz="2000" b="1" dirty="0"/>
              <a:t> </a:t>
            </a:r>
            <a:r>
              <a:rPr lang="en-US" sz="2000" b="1" dirty="0" err="1"/>
              <a:t>yhteensä</a:t>
            </a:r>
            <a:r>
              <a:rPr lang="en-US" sz="2000" b="1" dirty="0"/>
              <a:t> </a:t>
            </a:r>
            <a:r>
              <a:rPr lang="en-US" sz="2000" b="0" dirty="0"/>
              <a:t>(</a:t>
            </a:r>
            <a:r>
              <a:rPr lang="en-US" sz="2000" b="0" dirty="0" err="1"/>
              <a:t>milj</a:t>
            </a:r>
            <a:r>
              <a:rPr lang="en-US" sz="2000" b="0" dirty="0"/>
              <a:t>. </a:t>
            </a:r>
            <a:r>
              <a:rPr lang="en-US" sz="2000" b="0" dirty="0" err="1"/>
              <a:t>euroa</a:t>
            </a:r>
            <a:r>
              <a:rPr lang="en-US" sz="2000" b="0" dirty="0"/>
              <a:t>)</a:t>
            </a:r>
          </a:p>
        </c:rich>
      </c:tx>
      <c:layout>
        <c:manualLayout>
          <c:xMode val="edge"/>
          <c:yMode val="edge"/>
          <c:x val="0.10048307329125652"/>
          <c:y val="2.0583947964752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Taul1!$B$24</c:f>
              <c:strCache>
                <c:ptCount val="1"/>
                <c:pt idx="0">
                  <c:v>EAKR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Taul1!$C$23:$H$23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Taul1!$C$24:$H$24</c:f>
              <c:numCache>
                <c:formatCode>General</c:formatCode>
                <c:ptCount val="6"/>
                <c:pt idx="0">
                  <c:v>133.39534900000001</c:v>
                </c:pt>
                <c:pt idx="1">
                  <c:v>153.51659699999999</c:v>
                </c:pt>
                <c:pt idx="2">
                  <c:v>155.99730600000001</c:v>
                </c:pt>
                <c:pt idx="3">
                  <c:v>158.52762000000001</c:v>
                </c:pt>
                <c:pt idx="4">
                  <c:v>131.36821599999999</c:v>
                </c:pt>
                <c:pt idx="5">
                  <c:v>134.000778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3-45DC-AEDE-8D9DF1A64584}"/>
            </c:ext>
          </c:extLst>
        </c:ser>
        <c:ser>
          <c:idx val="1"/>
          <c:order val="1"/>
          <c:tx>
            <c:strRef>
              <c:f>Taul1!$B$25</c:f>
              <c:strCache>
                <c:ptCount val="1"/>
                <c:pt idx="0">
                  <c:v>ESR+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Taul1!$C$23:$H$23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Taul1!$C$25:$H$25</c:f>
              <c:numCache>
                <c:formatCode>General</c:formatCode>
                <c:ptCount val="6"/>
                <c:pt idx="0">
                  <c:v>102.90758</c:v>
                </c:pt>
                <c:pt idx="1">
                  <c:v>104.561667</c:v>
                </c:pt>
                <c:pt idx="2">
                  <c:v>106.249019</c:v>
                </c:pt>
                <c:pt idx="3">
                  <c:v>107.970116</c:v>
                </c:pt>
                <c:pt idx="4">
                  <c:v>89.468447999999995</c:v>
                </c:pt>
                <c:pt idx="5">
                  <c:v>91.259084999999999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3-45DC-AEDE-8D9DF1A64584}"/>
            </c:ext>
          </c:extLst>
        </c:ser>
        <c:ser>
          <c:idx val="2"/>
          <c:order val="2"/>
          <c:tx>
            <c:strRef>
              <c:f>Taul1!$B$26</c:f>
              <c:strCache>
                <c:ptCount val="1"/>
                <c:pt idx="0">
                  <c:v>JTF (MFF)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Taul1!$C$23:$H$23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Taul1!$C$26:$H$26</c:f>
              <c:numCache>
                <c:formatCode>General</c:formatCode>
                <c:ptCount val="6"/>
                <c:pt idx="0">
                  <c:v>34.833651000000003</c:v>
                </c:pt>
                <c:pt idx="1">
                  <c:v>35.393183000000001</c:v>
                </c:pt>
                <c:pt idx="2">
                  <c:v>35.963906000000001</c:v>
                </c:pt>
                <c:pt idx="3">
                  <c:v>36.546042999999997</c:v>
                </c:pt>
                <c:pt idx="4">
                  <c:v>30.282806999999998</c:v>
                </c:pt>
                <c:pt idx="5">
                  <c:v>30.888463000000002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03-45DC-AEDE-8D9DF1A64584}"/>
            </c:ext>
          </c:extLst>
        </c:ser>
        <c:ser>
          <c:idx val="3"/>
          <c:order val="3"/>
          <c:tx>
            <c:strRef>
              <c:f>Taul1!$B$27</c:f>
              <c:strCache>
                <c:ptCount val="1"/>
                <c:pt idx="0">
                  <c:v>JTF (NGEU)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Taul1!$C$23:$H$23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Taul1!$C$27:$H$27</c:f>
              <c:numCache>
                <c:formatCode>General</c:formatCode>
                <c:ptCount val="6"/>
                <c:pt idx="0">
                  <c:v>129.84204299999999</c:v>
                </c:pt>
                <c:pt idx="1">
                  <c:v>131.927694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03-45DC-AEDE-8D9DF1A64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411184"/>
        <c:axId val="512411840"/>
      </c:barChart>
      <c:catAx>
        <c:axId val="5124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2411840"/>
        <c:crosses val="autoZero"/>
        <c:auto val="1"/>
        <c:lblAlgn val="ctr"/>
        <c:lblOffset val="100"/>
        <c:noMultiLvlLbl val="0"/>
      </c:catAx>
      <c:valAx>
        <c:axId val="5124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241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2) </a:t>
            </a:r>
            <a:r>
              <a:rPr lang="en-US" sz="2000" b="1" dirty="0" err="1"/>
              <a:t>JTF:n</a:t>
            </a:r>
            <a:r>
              <a:rPr lang="en-US" sz="2000" b="1" dirty="0"/>
              <a:t> </a:t>
            </a:r>
            <a:r>
              <a:rPr lang="en-US" sz="2000" b="1" dirty="0" err="1"/>
              <a:t>vuosijakauma</a:t>
            </a:r>
            <a:r>
              <a:rPr lang="en-US" sz="2000" b="1" baseline="0" dirty="0"/>
              <a:t> </a:t>
            </a:r>
            <a:r>
              <a:rPr lang="en-US" sz="2000" baseline="0" dirty="0"/>
              <a:t>(</a:t>
            </a:r>
            <a:r>
              <a:rPr lang="en-US" sz="2000" baseline="0" dirty="0" err="1"/>
              <a:t>milj</a:t>
            </a:r>
            <a:r>
              <a:rPr lang="en-US" sz="2000" baseline="0" dirty="0"/>
              <a:t>. </a:t>
            </a:r>
            <a:r>
              <a:rPr lang="en-US" sz="2000" baseline="0" dirty="0" err="1"/>
              <a:t>euroa</a:t>
            </a:r>
            <a:r>
              <a:rPr lang="en-US" sz="2000" baseline="0" dirty="0"/>
              <a:t>)</a:t>
            </a:r>
            <a:endParaRPr lang="en-US" sz="2000" dirty="0"/>
          </a:p>
        </c:rich>
      </c:tx>
      <c:layout>
        <c:manualLayout>
          <c:xMode val="edge"/>
          <c:yMode val="edge"/>
          <c:x val="0.11417604770655128"/>
          <c:y val="1.5749603624641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Taul1!$A$17</c:f>
              <c:strCache>
                <c:ptCount val="1"/>
                <c:pt idx="0">
                  <c:v>MFF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Taul1!$B$16:$G$16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Taul1!$B$17:$G$17</c:f>
              <c:numCache>
                <c:formatCode>General</c:formatCode>
                <c:ptCount val="6"/>
                <c:pt idx="0">
                  <c:v>34.833651000000003</c:v>
                </c:pt>
                <c:pt idx="1">
                  <c:v>35.393183000000001</c:v>
                </c:pt>
                <c:pt idx="2">
                  <c:v>35.963906000000001</c:v>
                </c:pt>
                <c:pt idx="3">
                  <c:v>36.546042999999997</c:v>
                </c:pt>
                <c:pt idx="4">
                  <c:v>30.282806999999998</c:v>
                </c:pt>
                <c:pt idx="5">
                  <c:v>30.888463000000002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9-4E33-A92C-1B3B6AF32DCD}"/>
            </c:ext>
          </c:extLst>
        </c:ser>
        <c:ser>
          <c:idx val="1"/>
          <c:order val="1"/>
          <c:tx>
            <c:strRef>
              <c:f>Taul1!$A$18</c:f>
              <c:strCache>
                <c:ptCount val="1"/>
                <c:pt idx="0">
                  <c:v>NGEU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Taul1!$B$16:$G$16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Taul1!$B$18:$G$18</c:f>
              <c:numCache>
                <c:formatCode>General</c:formatCode>
                <c:ptCount val="6"/>
                <c:pt idx="0">
                  <c:v>129.84204299999999</c:v>
                </c:pt>
                <c:pt idx="1">
                  <c:v>131.927694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9-4E33-A92C-1B3B6AF32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133712"/>
        <c:axId val="675136664"/>
      </c:barChart>
      <c:catAx>
        <c:axId val="6751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5136664"/>
        <c:crosses val="autoZero"/>
        <c:auto val="1"/>
        <c:lblAlgn val="ctr"/>
        <c:lblOffset val="100"/>
        <c:noMultiLvlLbl val="0"/>
      </c:catAx>
      <c:valAx>
        <c:axId val="67513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513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D1BD7-3A19-4B40-B0CB-7AE05957C89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0F9165A-1E5A-4035-AA2F-D38B87BB5478}">
      <dgm:prSet phldrT="[Teksti]" custT="1"/>
      <dgm:spPr>
        <a:solidFill>
          <a:schemeClr val="bg1"/>
        </a:solidFill>
      </dgm:spPr>
      <dgm:t>
        <a:bodyPr/>
        <a:lstStyle/>
        <a:p>
          <a:endParaRPr lang="fi-FI" sz="1200" dirty="0"/>
        </a:p>
      </dgm:t>
    </dgm:pt>
    <dgm:pt modelId="{7382DD61-55E4-455B-874A-D61CF5894E0F}" type="parTrans" cxnId="{560D7C62-D86B-41A1-8B2B-944AF9C8672E}">
      <dgm:prSet/>
      <dgm:spPr/>
      <dgm:t>
        <a:bodyPr/>
        <a:lstStyle/>
        <a:p>
          <a:endParaRPr lang="fi-FI"/>
        </a:p>
      </dgm:t>
    </dgm:pt>
    <dgm:pt modelId="{A1453A28-5E47-42F4-8874-F98C4E0F1C4C}" type="sibTrans" cxnId="{560D7C62-D86B-41A1-8B2B-944AF9C8672E}">
      <dgm:prSet/>
      <dgm:spPr/>
      <dgm:t>
        <a:bodyPr/>
        <a:lstStyle/>
        <a:p>
          <a:endParaRPr lang="fi-FI"/>
        </a:p>
      </dgm:t>
    </dgm:pt>
    <dgm:pt modelId="{C5D6537C-3804-493E-83F3-EF05FF600430}">
      <dgm:prSet phldrT="[Teksti]" phldr="1"/>
      <dgm:spPr>
        <a:solidFill>
          <a:schemeClr val="bg1"/>
        </a:solidFill>
      </dgm:spPr>
      <dgm:t>
        <a:bodyPr/>
        <a:lstStyle/>
        <a:p>
          <a:endParaRPr lang="fi-FI" dirty="0"/>
        </a:p>
      </dgm:t>
    </dgm:pt>
    <dgm:pt modelId="{EB5D63D3-8CC0-4A85-94E4-3B0FD144F9E2}" type="parTrans" cxnId="{07064637-458E-47EC-BFFE-6DCF5B812CB4}">
      <dgm:prSet/>
      <dgm:spPr/>
      <dgm:t>
        <a:bodyPr/>
        <a:lstStyle/>
        <a:p>
          <a:endParaRPr lang="fi-FI"/>
        </a:p>
      </dgm:t>
    </dgm:pt>
    <dgm:pt modelId="{507506C9-EBB4-4A89-A847-020E3EA3522C}" type="sibTrans" cxnId="{07064637-458E-47EC-BFFE-6DCF5B812CB4}">
      <dgm:prSet/>
      <dgm:spPr/>
      <dgm:t>
        <a:bodyPr/>
        <a:lstStyle/>
        <a:p>
          <a:endParaRPr lang="fi-FI"/>
        </a:p>
      </dgm:t>
    </dgm:pt>
    <dgm:pt modelId="{AEB55D98-196F-4817-A0D0-8AEAE1831BA3}">
      <dgm:prSet phldrT="[Teksti]" phldr="1"/>
      <dgm:spPr>
        <a:solidFill>
          <a:schemeClr val="bg1"/>
        </a:solidFill>
      </dgm:spPr>
      <dgm:t>
        <a:bodyPr/>
        <a:lstStyle/>
        <a:p>
          <a:endParaRPr lang="fi-FI" dirty="0"/>
        </a:p>
      </dgm:t>
    </dgm:pt>
    <dgm:pt modelId="{7C9FF09F-3D35-4E3B-B770-D55ED3B871DD}" type="parTrans" cxnId="{9567D9EF-B334-454D-A333-508D28BCC0CC}">
      <dgm:prSet/>
      <dgm:spPr/>
      <dgm:t>
        <a:bodyPr/>
        <a:lstStyle/>
        <a:p>
          <a:endParaRPr lang="fi-FI"/>
        </a:p>
      </dgm:t>
    </dgm:pt>
    <dgm:pt modelId="{A5F5228B-F209-457F-A7E0-BB182E28EC55}" type="sibTrans" cxnId="{9567D9EF-B334-454D-A333-508D28BCC0CC}">
      <dgm:prSet/>
      <dgm:spPr/>
      <dgm:t>
        <a:bodyPr/>
        <a:lstStyle/>
        <a:p>
          <a:endParaRPr lang="fi-FI"/>
        </a:p>
      </dgm:t>
    </dgm:pt>
    <dgm:pt modelId="{5068D512-610D-4356-A602-B83C92A3AB99}" type="pres">
      <dgm:prSet presAssocID="{6B2D1BD7-3A19-4B40-B0CB-7AE05957C891}" presName="Name0" presStyleCnt="0">
        <dgm:presLayoutVars>
          <dgm:dir/>
          <dgm:resizeHandles val="exact"/>
        </dgm:presLayoutVars>
      </dgm:prSet>
      <dgm:spPr/>
    </dgm:pt>
    <dgm:pt modelId="{46BDD4A5-398F-4DFF-B2B9-3C7D879BAAB1}" type="pres">
      <dgm:prSet presAssocID="{6B2D1BD7-3A19-4B40-B0CB-7AE05957C891}" presName="bkgdShp" presStyleLbl="alignAccFollowNode1" presStyleIdx="0" presStyleCnt="1"/>
      <dgm:spPr>
        <a:solidFill>
          <a:schemeClr val="bg1">
            <a:alpha val="90000"/>
          </a:schemeClr>
        </a:solidFill>
      </dgm:spPr>
    </dgm:pt>
    <dgm:pt modelId="{B1132E98-977E-4A37-AFCF-13D98D8A5791}" type="pres">
      <dgm:prSet presAssocID="{6B2D1BD7-3A19-4B40-B0CB-7AE05957C891}" presName="linComp" presStyleCnt="0"/>
      <dgm:spPr/>
    </dgm:pt>
    <dgm:pt modelId="{57DFA17F-B1DA-4BCC-83C6-02697FD51C52}" type="pres">
      <dgm:prSet presAssocID="{C0F9165A-1E5A-4035-AA2F-D38B87BB5478}" presName="compNode" presStyleCnt="0"/>
      <dgm:spPr/>
    </dgm:pt>
    <dgm:pt modelId="{8841929A-E8F0-4395-9DEC-7FD1FC134A3C}" type="pres">
      <dgm:prSet presAssocID="{C0F9165A-1E5A-4035-AA2F-D38B87BB5478}" presName="node" presStyleLbl="node1" presStyleIdx="0" presStyleCnt="3" custLinFactNeighborX="-4647" custLinFactNeighborY="-7219">
        <dgm:presLayoutVars>
          <dgm:bulletEnabled val="1"/>
        </dgm:presLayoutVars>
      </dgm:prSet>
      <dgm:spPr/>
    </dgm:pt>
    <dgm:pt modelId="{7F554C30-D669-4619-8462-DD4414254404}" type="pres">
      <dgm:prSet presAssocID="{C0F9165A-1E5A-4035-AA2F-D38B87BB5478}" presName="invisiNode" presStyleLbl="node1" presStyleIdx="0" presStyleCnt="3"/>
      <dgm:spPr/>
    </dgm:pt>
    <dgm:pt modelId="{FA37ADFE-6EC8-41E2-B06B-617828ADF7E3}" type="pres">
      <dgm:prSet presAssocID="{C0F9165A-1E5A-4035-AA2F-D38B87BB5478}" presName="imagNode" presStyleLbl="fgImgPlace1" presStyleIdx="0" presStyleCnt="3" custLinFactNeighborX="767" custLinFactNeighborY="-209"/>
      <dgm:spPr>
        <a:solidFill>
          <a:srgbClr val="00B0F0"/>
        </a:solidFill>
      </dgm:spPr>
    </dgm:pt>
    <dgm:pt modelId="{DFC0495C-92FF-419B-803C-08B6E0E2CD78}" type="pres">
      <dgm:prSet presAssocID="{A1453A28-5E47-42F4-8874-F98C4E0F1C4C}" presName="sibTrans" presStyleLbl="sibTrans2D1" presStyleIdx="0" presStyleCnt="0"/>
      <dgm:spPr/>
    </dgm:pt>
    <dgm:pt modelId="{9728B95F-8584-4F80-8B5D-9736CC5ADAF6}" type="pres">
      <dgm:prSet presAssocID="{C5D6537C-3804-493E-83F3-EF05FF600430}" presName="compNode" presStyleCnt="0"/>
      <dgm:spPr/>
    </dgm:pt>
    <dgm:pt modelId="{081BF3C7-4787-41AB-AF47-C2D3CA4F266F}" type="pres">
      <dgm:prSet presAssocID="{C5D6537C-3804-493E-83F3-EF05FF600430}" presName="node" presStyleLbl="node1" presStyleIdx="1" presStyleCnt="3">
        <dgm:presLayoutVars>
          <dgm:bulletEnabled val="1"/>
        </dgm:presLayoutVars>
      </dgm:prSet>
      <dgm:spPr/>
    </dgm:pt>
    <dgm:pt modelId="{BB971151-06C6-40FC-9664-73A8E892BA29}" type="pres">
      <dgm:prSet presAssocID="{C5D6537C-3804-493E-83F3-EF05FF600430}" presName="invisiNode" presStyleLbl="node1" presStyleIdx="1" presStyleCnt="3"/>
      <dgm:spPr/>
    </dgm:pt>
    <dgm:pt modelId="{A49D2567-188F-40AF-977D-521B2EACB693}" type="pres">
      <dgm:prSet presAssocID="{C5D6537C-3804-493E-83F3-EF05FF600430}" presName="imagNode" presStyleLbl="fgImgPlace1" presStyleIdx="1" presStyleCnt="3"/>
      <dgm:spPr>
        <a:solidFill>
          <a:srgbClr val="00B0F0"/>
        </a:solidFill>
      </dgm:spPr>
    </dgm:pt>
    <dgm:pt modelId="{68AFB83C-2DFB-404E-94DD-F0F4E71D8BAB}" type="pres">
      <dgm:prSet presAssocID="{507506C9-EBB4-4A89-A847-020E3EA3522C}" presName="sibTrans" presStyleLbl="sibTrans2D1" presStyleIdx="0" presStyleCnt="0"/>
      <dgm:spPr/>
    </dgm:pt>
    <dgm:pt modelId="{9C1BC972-000C-4F7B-B882-8D5E1FF0EE86}" type="pres">
      <dgm:prSet presAssocID="{AEB55D98-196F-4817-A0D0-8AEAE1831BA3}" presName="compNode" presStyleCnt="0"/>
      <dgm:spPr/>
    </dgm:pt>
    <dgm:pt modelId="{929CA8FF-DE55-4A6F-B2BC-3092D7B2B417}" type="pres">
      <dgm:prSet presAssocID="{AEB55D98-196F-4817-A0D0-8AEAE1831BA3}" presName="node" presStyleLbl="node1" presStyleIdx="2" presStyleCnt="3">
        <dgm:presLayoutVars>
          <dgm:bulletEnabled val="1"/>
        </dgm:presLayoutVars>
      </dgm:prSet>
      <dgm:spPr/>
    </dgm:pt>
    <dgm:pt modelId="{23AD16CD-31AB-4631-8A1C-3FD168A00A5D}" type="pres">
      <dgm:prSet presAssocID="{AEB55D98-196F-4817-A0D0-8AEAE1831BA3}" presName="invisiNode" presStyleLbl="node1" presStyleIdx="2" presStyleCnt="3"/>
      <dgm:spPr/>
    </dgm:pt>
    <dgm:pt modelId="{5DFCED39-A983-48B5-B973-0308693C178B}" type="pres">
      <dgm:prSet presAssocID="{AEB55D98-196F-4817-A0D0-8AEAE1831BA3}" presName="imagNode" presStyleLbl="fgImgPlace1" presStyleIdx="2" presStyleCnt="3"/>
      <dgm:spPr>
        <a:solidFill>
          <a:srgbClr val="00B0F0"/>
        </a:solidFill>
      </dgm:spPr>
    </dgm:pt>
  </dgm:ptLst>
  <dgm:cxnLst>
    <dgm:cxn modelId="{D60AC408-2868-466A-A653-90BBD417D075}" type="presOf" srcId="{6B2D1BD7-3A19-4B40-B0CB-7AE05957C891}" destId="{5068D512-610D-4356-A602-B83C92A3AB99}" srcOrd="0" destOrd="0" presId="urn:microsoft.com/office/officeart/2005/8/layout/pList2"/>
    <dgm:cxn modelId="{1BE66F0C-494A-4025-AEF6-F350C585A28A}" type="presOf" srcId="{C5D6537C-3804-493E-83F3-EF05FF600430}" destId="{081BF3C7-4787-41AB-AF47-C2D3CA4F266F}" srcOrd="0" destOrd="0" presId="urn:microsoft.com/office/officeart/2005/8/layout/pList2"/>
    <dgm:cxn modelId="{A2B85327-78BE-4306-9CA5-844B78058CDB}" type="presOf" srcId="{A1453A28-5E47-42F4-8874-F98C4E0F1C4C}" destId="{DFC0495C-92FF-419B-803C-08B6E0E2CD78}" srcOrd="0" destOrd="0" presId="urn:microsoft.com/office/officeart/2005/8/layout/pList2"/>
    <dgm:cxn modelId="{07064637-458E-47EC-BFFE-6DCF5B812CB4}" srcId="{6B2D1BD7-3A19-4B40-B0CB-7AE05957C891}" destId="{C5D6537C-3804-493E-83F3-EF05FF600430}" srcOrd="1" destOrd="0" parTransId="{EB5D63D3-8CC0-4A85-94E4-3B0FD144F9E2}" sibTransId="{507506C9-EBB4-4A89-A847-020E3EA3522C}"/>
    <dgm:cxn modelId="{560D7C62-D86B-41A1-8B2B-944AF9C8672E}" srcId="{6B2D1BD7-3A19-4B40-B0CB-7AE05957C891}" destId="{C0F9165A-1E5A-4035-AA2F-D38B87BB5478}" srcOrd="0" destOrd="0" parTransId="{7382DD61-55E4-455B-874A-D61CF5894E0F}" sibTransId="{A1453A28-5E47-42F4-8874-F98C4E0F1C4C}"/>
    <dgm:cxn modelId="{7C5528A9-3CC2-4F22-8A0D-D182B623F39C}" type="presOf" srcId="{AEB55D98-196F-4817-A0D0-8AEAE1831BA3}" destId="{929CA8FF-DE55-4A6F-B2BC-3092D7B2B417}" srcOrd="0" destOrd="0" presId="urn:microsoft.com/office/officeart/2005/8/layout/pList2"/>
    <dgm:cxn modelId="{21278EB7-5B21-4876-A563-EC11DABF6BCA}" type="presOf" srcId="{507506C9-EBB4-4A89-A847-020E3EA3522C}" destId="{68AFB83C-2DFB-404E-94DD-F0F4E71D8BAB}" srcOrd="0" destOrd="0" presId="urn:microsoft.com/office/officeart/2005/8/layout/pList2"/>
    <dgm:cxn modelId="{BAE9CEC2-14EC-4EB5-942B-8F16F85B63AB}" type="presOf" srcId="{C0F9165A-1E5A-4035-AA2F-D38B87BB5478}" destId="{8841929A-E8F0-4395-9DEC-7FD1FC134A3C}" srcOrd="0" destOrd="0" presId="urn:microsoft.com/office/officeart/2005/8/layout/pList2"/>
    <dgm:cxn modelId="{9567D9EF-B334-454D-A333-508D28BCC0CC}" srcId="{6B2D1BD7-3A19-4B40-B0CB-7AE05957C891}" destId="{AEB55D98-196F-4817-A0D0-8AEAE1831BA3}" srcOrd="2" destOrd="0" parTransId="{7C9FF09F-3D35-4E3B-B770-D55ED3B871DD}" sibTransId="{A5F5228B-F209-457F-A7E0-BB182E28EC55}"/>
    <dgm:cxn modelId="{5F67F933-728B-41DA-965B-331AE5F72482}" type="presParOf" srcId="{5068D512-610D-4356-A602-B83C92A3AB99}" destId="{46BDD4A5-398F-4DFF-B2B9-3C7D879BAAB1}" srcOrd="0" destOrd="0" presId="urn:microsoft.com/office/officeart/2005/8/layout/pList2"/>
    <dgm:cxn modelId="{D1F7F987-4184-4788-90FE-E24EE242C338}" type="presParOf" srcId="{5068D512-610D-4356-A602-B83C92A3AB99}" destId="{B1132E98-977E-4A37-AFCF-13D98D8A5791}" srcOrd="1" destOrd="0" presId="urn:microsoft.com/office/officeart/2005/8/layout/pList2"/>
    <dgm:cxn modelId="{AC424ACE-E13D-4BDF-9852-31FFE7614FA3}" type="presParOf" srcId="{B1132E98-977E-4A37-AFCF-13D98D8A5791}" destId="{57DFA17F-B1DA-4BCC-83C6-02697FD51C52}" srcOrd="0" destOrd="0" presId="urn:microsoft.com/office/officeart/2005/8/layout/pList2"/>
    <dgm:cxn modelId="{2366EED3-D93F-4EFC-AC96-54C57C88A4D7}" type="presParOf" srcId="{57DFA17F-B1DA-4BCC-83C6-02697FD51C52}" destId="{8841929A-E8F0-4395-9DEC-7FD1FC134A3C}" srcOrd="0" destOrd="0" presId="urn:microsoft.com/office/officeart/2005/8/layout/pList2"/>
    <dgm:cxn modelId="{576667B0-EC64-4838-8E18-49470C8A8FCA}" type="presParOf" srcId="{57DFA17F-B1DA-4BCC-83C6-02697FD51C52}" destId="{7F554C30-D669-4619-8462-DD4414254404}" srcOrd="1" destOrd="0" presId="urn:microsoft.com/office/officeart/2005/8/layout/pList2"/>
    <dgm:cxn modelId="{C143229F-1982-4B9C-B14A-3E0E4B43CDF4}" type="presParOf" srcId="{57DFA17F-B1DA-4BCC-83C6-02697FD51C52}" destId="{FA37ADFE-6EC8-41E2-B06B-617828ADF7E3}" srcOrd="2" destOrd="0" presId="urn:microsoft.com/office/officeart/2005/8/layout/pList2"/>
    <dgm:cxn modelId="{BB9FC8EB-6CF2-46BC-99BA-0CF238F43FDE}" type="presParOf" srcId="{B1132E98-977E-4A37-AFCF-13D98D8A5791}" destId="{DFC0495C-92FF-419B-803C-08B6E0E2CD78}" srcOrd="1" destOrd="0" presId="urn:microsoft.com/office/officeart/2005/8/layout/pList2"/>
    <dgm:cxn modelId="{6EF07F12-8018-42FB-805E-45451BCE809C}" type="presParOf" srcId="{B1132E98-977E-4A37-AFCF-13D98D8A5791}" destId="{9728B95F-8584-4F80-8B5D-9736CC5ADAF6}" srcOrd="2" destOrd="0" presId="urn:microsoft.com/office/officeart/2005/8/layout/pList2"/>
    <dgm:cxn modelId="{68A3B04C-356A-4D0C-BDAD-6922793353E5}" type="presParOf" srcId="{9728B95F-8584-4F80-8B5D-9736CC5ADAF6}" destId="{081BF3C7-4787-41AB-AF47-C2D3CA4F266F}" srcOrd="0" destOrd="0" presId="urn:microsoft.com/office/officeart/2005/8/layout/pList2"/>
    <dgm:cxn modelId="{3E4B2FFD-9536-4C60-A6F1-D60260336F52}" type="presParOf" srcId="{9728B95F-8584-4F80-8B5D-9736CC5ADAF6}" destId="{BB971151-06C6-40FC-9664-73A8E892BA29}" srcOrd="1" destOrd="0" presId="urn:microsoft.com/office/officeart/2005/8/layout/pList2"/>
    <dgm:cxn modelId="{F07FB85A-2FDB-4956-B41E-34C4353CBCD2}" type="presParOf" srcId="{9728B95F-8584-4F80-8B5D-9736CC5ADAF6}" destId="{A49D2567-188F-40AF-977D-521B2EACB693}" srcOrd="2" destOrd="0" presId="urn:microsoft.com/office/officeart/2005/8/layout/pList2"/>
    <dgm:cxn modelId="{D049DB66-E3DE-44D5-A9F9-813D5F5FEF90}" type="presParOf" srcId="{B1132E98-977E-4A37-AFCF-13D98D8A5791}" destId="{68AFB83C-2DFB-404E-94DD-F0F4E71D8BAB}" srcOrd="3" destOrd="0" presId="urn:microsoft.com/office/officeart/2005/8/layout/pList2"/>
    <dgm:cxn modelId="{DA6929AC-9658-44EA-87F0-53C64529B295}" type="presParOf" srcId="{B1132E98-977E-4A37-AFCF-13D98D8A5791}" destId="{9C1BC972-000C-4F7B-B882-8D5E1FF0EE86}" srcOrd="4" destOrd="0" presId="urn:microsoft.com/office/officeart/2005/8/layout/pList2"/>
    <dgm:cxn modelId="{918D312F-96C6-4147-A828-E917C5E0791C}" type="presParOf" srcId="{9C1BC972-000C-4F7B-B882-8D5E1FF0EE86}" destId="{929CA8FF-DE55-4A6F-B2BC-3092D7B2B417}" srcOrd="0" destOrd="0" presId="urn:microsoft.com/office/officeart/2005/8/layout/pList2"/>
    <dgm:cxn modelId="{9B6C7E6C-68E0-40DB-BA6C-EA5FF342B7A1}" type="presParOf" srcId="{9C1BC972-000C-4F7B-B882-8D5E1FF0EE86}" destId="{23AD16CD-31AB-4631-8A1C-3FD168A00A5D}" srcOrd="1" destOrd="0" presId="urn:microsoft.com/office/officeart/2005/8/layout/pList2"/>
    <dgm:cxn modelId="{04E20BC8-E75D-4B67-85F2-4C76E793D219}" type="presParOf" srcId="{9C1BC972-000C-4F7B-B882-8D5E1FF0EE86}" destId="{5DFCED39-A983-48B5-B973-0308693C178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2EA5A-652F-481D-8CF1-5526A5B39242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8DEF01-2EC1-4B92-B1CD-404F44B0B3B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err="1"/>
            <a:t>Valtakunnal-lisesti</a:t>
          </a:r>
          <a:endParaRPr lang="en-US" dirty="0"/>
        </a:p>
      </dgm:t>
    </dgm:pt>
    <dgm:pt modelId="{9889710F-E93D-49D9-A5F9-4ABAB6D37F2E}" type="parTrans" cxnId="{AD9DC0EB-77B4-4F87-9D65-4041279370CD}">
      <dgm:prSet/>
      <dgm:spPr/>
      <dgm:t>
        <a:bodyPr/>
        <a:lstStyle/>
        <a:p>
          <a:endParaRPr lang="en-US"/>
        </a:p>
      </dgm:t>
    </dgm:pt>
    <dgm:pt modelId="{3487360E-A817-4171-9DE7-FD9BB977541B}" type="sibTrans" cxnId="{AD9DC0EB-77B4-4F87-9D65-4041279370CD}">
      <dgm:prSet/>
      <dgm:spPr/>
      <dgm:t>
        <a:bodyPr/>
        <a:lstStyle/>
        <a:p>
          <a:endParaRPr lang="en-US"/>
        </a:p>
      </dgm:t>
    </dgm:pt>
    <dgm:pt modelId="{0DB2C0E9-AD95-40D5-99B8-F9087DDBC10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err="1"/>
            <a:t>Alueilla</a:t>
          </a:r>
          <a:endParaRPr lang="en-US" dirty="0"/>
        </a:p>
      </dgm:t>
    </dgm:pt>
    <dgm:pt modelId="{CCA8B25D-6D80-4C91-B00D-142E161F5FB2}" type="parTrans" cxnId="{78CC1A91-1D45-4A83-ACE8-C0B5CFD09B9E}">
      <dgm:prSet/>
      <dgm:spPr/>
      <dgm:t>
        <a:bodyPr/>
        <a:lstStyle/>
        <a:p>
          <a:endParaRPr lang="en-US"/>
        </a:p>
      </dgm:t>
    </dgm:pt>
    <dgm:pt modelId="{FB812C78-FDC8-4CD5-A5F8-82358F96C1BD}" type="sibTrans" cxnId="{78CC1A91-1D45-4A83-ACE8-C0B5CFD09B9E}">
      <dgm:prSet/>
      <dgm:spPr/>
      <dgm:t>
        <a:bodyPr/>
        <a:lstStyle/>
        <a:p>
          <a:endParaRPr lang="en-US"/>
        </a:p>
      </dgm:t>
    </dgm:pt>
    <dgm:pt modelId="{8CF16E7E-70AA-4E4D-A087-BD479B18FFB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i-FI" dirty="0"/>
            <a:t>29.9.2022</a:t>
          </a:r>
          <a:endParaRPr lang="en-US" dirty="0"/>
        </a:p>
      </dgm:t>
    </dgm:pt>
    <dgm:pt modelId="{4FF40A1C-E0C7-4DD5-9670-FFA3C5B4AD6D}" type="parTrans" cxnId="{8B3A94EC-9C16-4367-B437-4A123C598616}">
      <dgm:prSet/>
      <dgm:spPr/>
      <dgm:t>
        <a:bodyPr/>
        <a:lstStyle/>
        <a:p>
          <a:endParaRPr lang="en-US"/>
        </a:p>
      </dgm:t>
    </dgm:pt>
    <dgm:pt modelId="{444F4E46-65EB-48BA-85D8-3AC166074225}" type="sibTrans" cxnId="{8B3A94EC-9C16-4367-B437-4A123C598616}">
      <dgm:prSet/>
      <dgm:spPr/>
      <dgm:t>
        <a:bodyPr/>
        <a:lstStyle/>
        <a:p>
          <a:endParaRPr lang="en-US"/>
        </a:p>
      </dgm:t>
    </dgm:pt>
    <dgm:pt modelId="{803E290F-D0EF-4468-A219-199292FDAA1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i-FI" dirty="0"/>
            <a:t>20.10.2022</a:t>
          </a:r>
          <a:endParaRPr lang="en-US" dirty="0"/>
        </a:p>
      </dgm:t>
    </dgm:pt>
    <dgm:pt modelId="{656BA95F-0D6E-4D55-8A1B-C623280DFDF0}" type="parTrans" cxnId="{2C21DE53-E46B-49A6-8AAD-50A4B74B6933}">
      <dgm:prSet/>
      <dgm:spPr/>
      <dgm:t>
        <a:bodyPr/>
        <a:lstStyle/>
        <a:p>
          <a:endParaRPr lang="en-US"/>
        </a:p>
      </dgm:t>
    </dgm:pt>
    <dgm:pt modelId="{A2E0BF10-4A95-4322-9501-8D4229E48467}" type="sibTrans" cxnId="{2C21DE53-E46B-49A6-8AAD-50A4B74B6933}">
      <dgm:prSet/>
      <dgm:spPr/>
      <dgm:t>
        <a:bodyPr/>
        <a:lstStyle/>
        <a:p>
          <a:endParaRPr lang="en-US"/>
        </a:p>
      </dgm:t>
    </dgm:pt>
    <dgm:pt modelId="{751BF6B6-FA80-4F24-BF63-FAE81328FB0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i-FI" dirty="0"/>
            <a:t>joulukuu 2022</a:t>
          </a:r>
          <a:endParaRPr lang="en-US" dirty="0"/>
        </a:p>
      </dgm:t>
    </dgm:pt>
    <dgm:pt modelId="{28322FDE-DA82-4839-A38E-8FB9E3FC96AD}" type="parTrans" cxnId="{249C0DAF-FA52-44CE-A61F-40CA123D6F1F}">
      <dgm:prSet/>
      <dgm:spPr/>
      <dgm:t>
        <a:bodyPr/>
        <a:lstStyle/>
        <a:p>
          <a:endParaRPr lang="en-US"/>
        </a:p>
      </dgm:t>
    </dgm:pt>
    <dgm:pt modelId="{B52FA827-9331-4A06-A322-4CAF9CF18AFC}" type="sibTrans" cxnId="{249C0DAF-FA52-44CE-A61F-40CA123D6F1F}">
      <dgm:prSet/>
      <dgm:spPr/>
      <dgm:t>
        <a:bodyPr/>
        <a:lstStyle/>
        <a:p>
          <a:endParaRPr lang="en-US"/>
        </a:p>
      </dgm:t>
    </dgm:pt>
    <dgm:pt modelId="{7FA27722-D765-44B4-A2D3-9DA22F61C20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i-FI" dirty="0"/>
            <a:t>alkuvuosi 2023</a:t>
          </a:r>
          <a:endParaRPr lang="en-US" dirty="0"/>
        </a:p>
      </dgm:t>
    </dgm:pt>
    <dgm:pt modelId="{375FEF19-8299-4B99-BF09-C14411D9B4F3}" type="parTrans" cxnId="{7335A6C3-73DC-4801-87E9-6C8821FC737E}">
      <dgm:prSet/>
      <dgm:spPr/>
      <dgm:t>
        <a:bodyPr/>
        <a:lstStyle/>
        <a:p>
          <a:endParaRPr lang="en-US"/>
        </a:p>
      </dgm:t>
    </dgm:pt>
    <dgm:pt modelId="{15CFFA4D-7B63-4ECB-B3C2-E425A50FC675}" type="sibTrans" cxnId="{7335A6C3-73DC-4801-87E9-6C8821FC737E}">
      <dgm:prSet/>
      <dgm:spPr/>
      <dgm:t>
        <a:bodyPr/>
        <a:lstStyle/>
        <a:p>
          <a:endParaRPr lang="en-US"/>
        </a:p>
      </dgm:t>
    </dgm:pt>
    <dgm:pt modelId="{5700F49D-4816-4B17-8CFC-3F60D36FF9D2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i-FI" sz="1600" dirty="0"/>
            <a:t>Työ- ja elinkeinoministeriö johtaa valmistelua</a:t>
          </a:r>
        </a:p>
      </dgm:t>
    </dgm:pt>
    <dgm:pt modelId="{F3ADBE00-2B6C-42FB-A376-BCDACEA4A8AC}" type="parTrans" cxnId="{4ED3B09B-F58D-4993-BE71-F821E9ED21E9}">
      <dgm:prSet/>
      <dgm:spPr/>
      <dgm:t>
        <a:bodyPr/>
        <a:lstStyle/>
        <a:p>
          <a:endParaRPr lang="fi-FI"/>
        </a:p>
      </dgm:t>
    </dgm:pt>
    <dgm:pt modelId="{FAA196A0-970A-4C5D-A7D6-7EBD787A6740}" type="sibTrans" cxnId="{4ED3B09B-F58D-4993-BE71-F821E9ED21E9}">
      <dgm:prSet/>
      <dgm:spPr/>
      <dgm:t>
        <a:bodyPr/>
        <a:lstStyle/>
        <a:p>
          <a:endParaRPr lang="en-US"/>
        </a:p>
      </dgm:t>
    </dgm:pt>
    <dgm:pt modelId="{F3E75A7D-34F3-499B-89DC-94EB9A699614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i-FI" sz="1600" dirty="0"/>
            <a:t>Maakunnat valmistelleet alueelliset suunnitelmat</a:t>
          </a:r>
        </a:p>
      </dgm:t>
    </dgm:pt>
    <dgm:pt modelId="{B98F0955-550F-4557-B0E4-C2FD3D4DC073}" type="parTrans" cxnId="{97950E2C-B7C1-4365-931E-00921A3271D1}">
      <dgm:prSet/>
      <dgm:spPr/>
      <dgm:t>
        <a:bodyPr/>
        <a:lstStyle/>
        <a:p>
          <a:endParaRPr lang="fi-FI"/>
        </a:p>
      </dgm:t>
    </dgm:pt>
    <dgm:pt modelId="{FBC04441-A198-4E02-B407-ABCACAB1E467}" type="sibTrans" cxnId="{97950E2C-B7C1-4365-931E-00921A3271D1}">
      <dgm:prSet/>
      <dgm:spPr/>
      <dgm:t>
        <a:bodyPr/>
        <a:lstStyle/>
        <a:p>
          <a:endParaRPr lang="en-US"/>
        </a:p>
      </dgm:t>
    </dgm:pt>
    <dgm:pt modelId="{F0A28A41-CB53-450A-A201-EC6BBFC9DD5A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i-FI" sz="1600" dirty="0"/>
            <a:t>Seurantakomitea hyväksyi maakuntien suunnitelmat osaksi Suomen EU-ohjelmaa </a:t>
          </a:r>
        </a:p>
      </dgm:t>
    </dgm:pt>
    <dgm:pt modelId="{35825765-2017-4112-9CD6-2BD821BD828D}" type="parTrans" cxnId="{ED195854-896B-4C71-9FC1-E9455542DB1E}">
      <dgm:prSet/>
      <dgm:spPr/>
      <dgm:t>
        <a:bodyPr/>
        <a:lstStyle/>
        <a:p>
          <a:endParaRPr lang="fi-FI"/>
        </a:p>
      </dgm:t>
    </dgm:pt>
    <dgm:pt modelId="{10B38DF2-18F6-4131-A223-73145EBA6E4C}" type="sibTrans" cxnId="{ED195854-896B-4C71-9FC1-E9455542DB1E}">
      <dgm:prSet/>
      <dgm:spPr/>
      <dgm:t>
        <a:bodyPr/>
        <a:lstStyle/>
        <a:p>
          <a:endParaRPr lang="en-US"/>
        </a:p>
      </dgm:t>
    </dgm:pt>
    <dgm:pt modelId="{F49EC3BC-A2F3-4502-B820-563743984F0C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i-FI" sz="1600" dirty="0"/>
            <a:t>Valtioneuvosto teki esityksen Euroopan komissiolle </a:t>
          </a:r>
        </a:p>
      </dgm:t>
    </dgm:pt>
    <dgm:pt modelId="{D3EDDD98-81E2-47A2-BC9F-C147F27637D8}" type="parTrans" cxnId="{381696D3-230B-46EE-93DD-DA426144025B}">
      <dgm:prSet/>
      <dgm:spPr/>
      <dgm:t>
        <a:bodyPr/>
        <a:lstStyle/>
        <a:p>
          <a:endParaRPr lang="fi-FI"/>
        </a:p>
      </dgm:t>
    </dgm:pt>
    <dgm:pt modelId="{0F83B9FF-0FF7-472F-A670-F9A977E72FC8}" type="sibTrans" cxnId="{381696D3-230B-46EE-93DD-DA426144025B}">
      <dgm:prSet/>
      <dgm:spPr/>
      <dgm:t>
        <a:bodyPr/>
        <a:lstStyle/>
        <a:p>
          <a:endParaRPr lang="en-US"/>
        </a:p>
      </dgm:t>
    </dgm:pt>
    <dgm:pt modelId="{D892CC59-5CCC-4C53-ACA6-E029F454A37B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fi-FI" sz="1600" dirty="0"/>
            <a:t>Komissio hyväksyi Suomen JTF ohjelman alueelliset suunnitelmat</a:t>
          </a:r>
          <a:r>
            <a:rPr lang="fi-FI" sz="1600" dirty="0">
              <a:latin typeface="Tahoma"/>
            </a:rPr>
            <a:t> </a:t>
          </a:r>
        </a:p>
      </dgm:t>
    </dgm:pt>
    <dgm:pt modelId="{90AF17B0-0F99-423D-AE7C-B107585D3931}" type="parTrans" cxnId="{DDD45596-1D4D-4212-9B92-BF8061D61DA4}">
      <dgm:prSet/>
      <dgm:spPr/>
      <dgm:t>
        <a:bodyPr/>
        <a:lstStyle/>
        <a:p>
          <a:endParaRPr lang="fi-FI"/>
        </a:p>
      </dgm:t>
    </dgm:pt>
    <dgm:pt modelId="{80B26F4A-536D-4B97-8711-C054AC6CA2BC}" type="sibTrans" cxnId="{DDD45596-1D4D-4212-9B92-BF8061D61DA4}">
      <dgm:prSet/>
      <dgm:spPr/>
      <dgm:t>
        <a:bodyPr/>
        <a:lstStyle/>
        <a:p>
          <a:endParaRPr lang="en-US"/>
        </a:p>
      </dgm:t>
    </dgm:pt>
    <dgm:pt modelId="{B08F89F3-A2F0-4267-BDBC-F442EB76F834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fi-FI" sz="1600" dirty="0"/>
            <a:t>Ensimmäiset rahoitushaut saadaan käyntiin</a:t>
          </a:r>
          <a:r>
            <a:rPr lang="fi-FI" sz="1600" dirty="0">
              <a:latin typeface="Tahoma"/>
            </a:rPr>
            <a:t> </a:t>
          </a:r>
          <a:endParaRPr lang="fi-FI" sz="1600" dirty="0"/>
        </a:p>
      </dgm:t>
    </dgm:pt>
    <dgm:pt modelId="{131AC454-7F32-4F98-A998-0BEF8A70547F}" type="parTrans" cxnId="{41AA41E7-CEA6-4CC7-873B-355A4546E2F7}">
      <dgm:prSet/>
      <dgm:spPr/>
      <dgm:t>
        <a:bodyPr/>
        <a:lstStyle/>
        <a:p>
          <a:endParaRPr lang="fi-FI"/>
        </a:p>
      </dgm:t>
    </dgm:pt>
    <dgm:pt modelId="{34B7D82B-1A27-4E21-8711-9E83498F3EFE}" type="sibTrans" cxnId="{41AA41E7-CEA6-4CC7-873B-355A4546E2F7}">
      <dgm:prSet/>
      <dgm:spPr/>
      <dgm:t>
        <a:bodyPr/>
        <a:lstStyle/>
        <a:p>
          <a:endParaRPr lang="en-US"/>
        </a:p>
      </dgm:t>
    </dgm:pt>
    <dgm:pt modelId="{2BD28EA1-3637-462C-AC92-C228DB423627}" type="pres">
      <dgm:prSet presAssocID="{1FC2EA5A-652F-481D-8CF1-5526A5B39242}" presName="Name0" presStyleCnt="0">
        <dgm:presLayoutVars>
          <dgm:dir/>
          <dgm:animLvl val="lvl"/>
          <dgm:resizeHandles val="exact"/>
        </dgm:presLayoutVars>
      </dgm:prSet>
      <dgm:spPr/>
    </dgm:pt>
    <dgm:pt modelId="{1EF18AF2-26EA-44CA-9F87-E3D0F5531D0E}" type="pres">
      <dgm:prSet presAssocID="{5D8DEF01-2EC1-4B92-B1CD-404F44B0B3B9}" presName="linNode" presStyleCnt="0"/>
      <dgm:spPr/>
    </dgm:pt>
    <dgm:pt modelId="{3FB8272B-E21E-43F9-B980-043612BAF54C}" type="pres">
      <dgm:prSet presAssocID="{5D8DEF01-2EC1-4B92-B1CD-404F44B0B3B9}" presName="parentText" presStyleLbl="node1" presStyleIdx="0" presStyleCnt="6" custScaleX="43921">
        <dgm:presLayoutVars>
          <dgm:chMax val="1"/>
          <dgm:bulletEnabled val="1"/>
        </dgm:presLayoutVars>
      </dgm:prSet>
      <dgm:spPr/>
    </dgm:pt>
    <dgm:pt modelId="{FFDB77CC-5BCB-4A1E-B68D-32C338609C12}" type="pres">
      <dgm:prSet presAssocID="{5D8DEF01-2EC1-4B92-B1CD-404F44B0B3B9}" presName="descendantText" presStyleLbl="alignAccFollowNode1" presStyleIdx="0" presStyleCnt="6" custScaleX="125493">
        <dgm:presLayoutVars>
          <dgm:bulletEnabled val="1"/>
        </dgm:presLayoutVars>
      </dgm:prSet>
      <dgm:spPr/>
    </dgm:pt>
    <dgm:pt modelId="{6A8C3E22-8A90-4F29-972B-12D906A9E41F}" type="pres">
      <dgm:prSet presAssocID="{3487360E-A817-4171-9DE7-FD9BB977541B}" presName="sp" presStyleCnt="0"/>
      <dgm:spPr/>
    </dgm:pt>
    <dgm:pt modelId="{2B384FA3-731F-43E8-B096-9F3180BA9F2D}" type="pres">
      <dgm:prSet presAssocID="{0DB2C0E9-AD95-40D5-99B8-F9087DDBC10B}" presName="linNode" presStyleCnt="0"/>
      <dgm:spPr/>
    </dgm:pt>
    <dgm:pt modelId="{D00B1677-E58E-484F-87A2-50FD9C6DD841}" type="pres">
      <dgm:prSet presAssocID="{0DB2C0E9-AD95-40D5-99B8-F9087DDBC10B}" presName="parentText" presStyleLbl="node1" presStyleIdx="1" presStyleCnt="6" custScaleX="43921">
        <dgm:presLayoutVars>
          <dgm:chMax val="1"/>
          <dgm:bulletEnabled val="1"/>
        </dgm:presLayoutVars>
      </dgm:prSet>
      <dgm:spPr/>
    </dgm:pt>
    <dgm:pt modelId="{C23431C2-EBF8-4072-B614-0A529844A01A}" type="pres">
      <dgm:prSet presAssocID="{0DB2C0E9-AD95-40D5-99B8-F9087DDBC10B}" presName="descendantText" presStyleLbl="alignAccFollowNode1" presStyleIdx="1" presStyleCnt="6" custScaleX="125493">
        <dgm:presLayoutVars>
          <dgm:bulletEnabled val="1"/>
        </dgm:presLayoutVars>
      </dgm:prSet>
      <dgm:spPr/>
    </dgm:pt>
    <dgm:pt modelId="{B4377890-67C4-4E8E-9A69-3D667B853156}" type="pres">
      <dgm:prSet presAssocID="{FB812C78-FDC8-4CD5-A5F8-82358F96C1BD}" presName="sp" presStyleCnt="0"/>
      <dgm:spPr/>
    </dgm:pt>
    <dgm:pt modelId="{BF55EF4D-4198-4504-A6F2-5CA3581C53C0}" type="pres">
      <dgm:prSet presAssocID="{8CF16E7E-70AA-4E4D-A087-BD479B18FFB6}" presName="linNode" presStyleCnt="0"/>
      <dgm:spPr/>
    </dgm:pt>
    <dgm:pt modelId="{55B722FA-9E08-4B7A-B3C7-1781F658E728}" type="pres">
      <dgm:prSet presAssocID="{8CF16E7E-70AA-4E4D-A087-BD479B18FFB6}" presName="parentText" presStyleLbl="node1" presStyleIdx="2" presStyleCnt="6" custFlipHor="1" custScaleX="43512">
        <dgm:presLayoutVars>
          <dgm:chMax val="1"/>
          <dgm:bulletEnabled val="1"/>
        </dgm:presLayoutVars>
      </dgm:prSet>
      <dgm:spPr/>
    </dgm:pt>
    <dgm:pt modelId="{9059E8D1-C013-4858-BA2F-DC765446FA24}" type="pres">
      <dgm:prSet presAssocID="{8CF16E7E-70AA-4E4D-A087-BD479B18FFB6}" presName="descendantText" presStyleLbl="alignAccFollowNode1" presStyleIdx="2" presStyleCnt="6" custScaleX="125493">
        <dgm:presLayoutVars>
          <dgm:bulletEnabled val="1"/>
        </dgm:presLayoutVars>
      </dgm:prSet>
      <dgm:spPr/>
    </dgm:pt>
    <dgm:pt modelId="{E3847A78-3A80-4BDE-AACD-5265F906D7E8}" type="pres">
      <dgm:prSet presAssocID="{444F4E46-65EB-48BA-85D8-3AC166074225}" presName="sp" presStyleCnt="0"/>
      <dgm:spPr/>
    </dgm:pt>
    <dgm:pt modelId="{7DDDD32D-D48C-49E5-8234-949F4ED60E1E}" type="pres">
      <dgm:prSet presAssocID="{803E290F-D0EF-4468-A219-199292FDAA14}" presName="linNode" presStyleCnt="0"/>
      <dgm:spPr/>
    </dgm:pt>
    <dgm:pt modelId="{92D4C4D4-7D82-426B-B6CE-A2B4784D0E74}" type="pres">
      <dgm:prSet presAssocID="{803E290F-D0EF-4468-A219-199292FDAA14}" presName="parentText" presStyleLbl="node1" presStyleIdx="3" presStyleCnt="6" custScaleX="43921">
        <dgm:presLayoutVars>
          <dgm:chMax val="1"/>
          <dgm:bulletEnabled val="1"/>
        </dgm:presLayoutVars>
      </dgm:prSet>
      <dgm:spPr/>
    </dgm:pt>
    <dgm:pt modelId="{4362DFEC-2566-4ED2-86FB-6650BC1E5730}" type="pres">
      <dgm:prSet presAssocID="{803E290F-D0EF-4468-A219-199292FDAA14}" presName="descendantText" presStyleLbl="alignAccFollowNode1" presStyleIdx="3" presStyleCnt="6" custScaleX="125493">
        <dgm:presLayoutVars>
          <dgm:bulletEnabled val="1"/>
        </dgm:presLayoutVars>
      </dgm:prSet>
      <dgm:spPr/>
    </dgm:pt>
    <dgm:pt modelId="{017D899D-3D5E-478D-B544-6739C254BD1D}" type="pres">
      <dgm:prSet presAssocID="{A2E0BF10-4A95-4322-9501-8D4229E48467}" presName="sp" presStyleCnt="0"/>
      <dgm:spPr/>
    </dgm:pt>
    <dgm:pt modelId="{A7A5A144-D728-41C0-BE32-21A4D39E42FA}" type="pres">
      <dgm:prSet presAssocID="{751BF6B6-FA80-4F24-BF63-FAE81328FB0D}" presName="linNode" presStyleCnt="0"/>
      <dgm:spPr/>
    </dgm:pt>
    <dgm:pt modelId="{7C43B9C1-AACA-4460-966B-15B1FF268BAD}" type="pres">
      <dgm:prSet presAssocID="{751BF6B6-FA80-4F24-BF63-FAE81328FB0D}" presName="parentText" presStyleLbl="node1" presStyleIdx="4" presStyleCnt="6" custScaleX="43921">
        <dgm:presLayoutVars>
          <dgm:chMax val="1"/>
          <dgm:bulletEnabled val="1"/>
        </dgm:presLayoutVars>
      </dgm:prSet>
      <dgm:spPr/>
    </dgm:pt>
    <dgm:pt modelId="{6934D37D-51CF-4130-BE97-9E8BFCFF6E05}" type="pres">
      <dgm:prSet presAssocID="{751BF6B6-FA80-4F24-BF63-FAE81328FB0D}" presName="descendantText" presStyleLbl="alignAccFollowNode1" presStyleIdx="4" presStyleCnt="6" custScaleX="125493">
        <dgm:presLayoutVars>
          <dgm:bulletEnabled val="1"/>
        </dgm:presLayoutVars>
      </dgm:prSet>
      <dgm:spPr/>
    </dgm:pt>
    <dgm:pt modelId="{DEC6FA36-AEE7-48EA-B23E-F3E474739290}" type="pres">
      <dgm:prSet presAssocID="{B52FA827-9331-4A06-A322-4CAF9CF18AFC}" presName="sp" presStyleCnt="0"/>
      <dgm:spPr/>
    </dgm:pt>
    <dgm:pt modelId="{5D54F16B-4690-4225-B3C3-2F00B985AB0D}" type="pres">
      <dgm:prSet presAssocID="{7FA27722-D765-44B4-A2D3-9DA22F61C201}" presName="linNode" presStyleCnt="0"/>
      <dgm:spPr/>
    </dgm:pt>
    <dgm:pt modelId="{D5CF23A8-34C1-4C70-85D4-A4E2295E5018}" type="pres">
      <dgm:prSet presAssocID="{7FA27722-D765-44B4-A2D3-9DA22F61C201}" presName="parentText" presStyleLbl="node1" presStyleIdx="5" presStyleCnt="6" custScaleX="43921">
        <dgm:presLayoutVars>
          <dgm:chMax val="1"/>
          <dgm:bulletEnabled val="1"/>
        </dgm:presLayoutVars>
      </dgm:prSet>
      <dgm:spPr/>
    </dgm:pt>
    <dgm:pt modelId="{293A2BD4-CB22-40A9-81DD-10017C89F609}" type="pres">
      <dgm:prSet presAssocID="{7FA27722-D765-44B4-A2D3-9DA22F61C201}" presName="descendantText" presStyleLbl="alignAccFollowNode1" presStyleIdx="5" presStyleCnt="6" custScaleX="125493">
        <dgm:presLayoutVars>
          <dgm:bulletEnabled val="1"/>
        </dgm:presLayoutVars>
      </dgm:prSet>
      <dgm:spPr/>
    </dgm:pt>
  </dgm:ptLst>
  <dgm:cxnLst>
    <dgm:cxn modelId="{24DB4608-6F9A-473E-BD6F-3CBEF4D2CA79}" type="presOf" srcId="{F0A28A41-CB53-450A-A201-EC6BBFC9DD5A}" destId="{9059E8D1-C013-4858-BA2F-DC765446FA24}" srcOrd="0" destOrd="0" presId="urn:microsoft.com/office/officeart/2005/8/layout/vList5"/>
    <dgm:cxn modelId="{97950E2C-B7C1-4365-931E-00921A3271D1}" srcId="{0DB2C0E9-AD95-40D5-99B8-F9087DDBC10B}" destId="{F3E75A7D-34F3-499B-89DC-94EB9A699614}" srcOrd="0" destOrd="0" parTransId="{B98F0955-550F-4557-B0E4-C2FD3D4DC073}" sibTransId="{FBC04441-A198-4E02-B407-ABCACAB1E467}"/>
    <dgm:cxn modelId="{C196E763-06B3-4C20-BEDA-94D0DD03B0C7}" type="presOf" srcId="{803E290F-D0EF-4468-A219-199292FDAA14}" destId="{92D4C4D4-7D82-426B-B6CE-A2B4784D0E74}" srcOrd="0" destOrd="0" presId="urn:microsoft.com/office/officeart/2005/8/layout/vList5"/>
    <dgm:cxn modelId="{1A608465-5460-4D41-AD1B-27A4486F5D44}" type="presOf" srcId="{8CF16E7E-70AA-4E4D-A087-BD479B18FFB6}" destId="{55B722FA-9E08-4B7A-B3C7-1781F658E728}" srcOrd="0" destOrd="0" presId="urn:microsoft.com/office/officeart/2005/8/layout/vList5"/>
    <dgm:cxn modelId="{EA7F9B71-4A99-4DE7-B016-1D4118FAA144}" type="presOf" srcId="{5D8DEF01-2EC1-4B92-B1CD-404F44B0B3B9}" destId="{3FB8272B-E21E-43F9-B980-043612BAF54C}" srcOrd="0" destOrd="0" presId="urn:microsoft.com/office/officeart/2005/8/layout/vList5"/>
    <dgm:cxn modelId="{2C21DE53-E46B-49A6-8AAD-50A4B74B6933}" srcId="{1FC2EA5A-652F-481D-8CF1-5526A5B39242}" destId="{803E290F-D0EF-4468-A219-199292FDAA14}" srcOrd="3" destOrd="0" parTransId="{656BA95F-0D6E-4D55-8A1B-C623280DFDF0}" sibTransId="{A2E0BF10-4A95-4322-9501-8D4229E48467}"/>
    <dgm:cxn modelId="{ED195854-896B-4C71-9FC1-E9455542DB1E}" srcId="{8CF16E7E-70AA-4E4D-A087-BD479B18FFB6}" destId="{F0A28A41-CB53-450A-A201-EC6BBFC9DD5A}" srcOrd="0" destOrd="0" parTransId="{35825765-2017-4112-9CD6-2BD821BD828D}" sibTransId="{10B38DF2-18F6-4131-A223-73145EBA6E4C}"/>
    <dgm:cxn modelId="{FCC0A377-9F83-44E3-B93C-644215DA0B8D}" type="presOf" srcId="{F3E75A7D-34F3-499B-89DC-94EB9A699614}" destId="{C23431C2-EBF8-4072-B614-0A529844A01A}" srcOrd="0" destOrd="0" presId="urn:microsoft.com/office/officeart/2005/8/layout/vList5"/>
    <dgm:cxn modelId="{8BBFED5A-D9AA-4503-BCE1-13F650E84F58}" type="presOf" srcId="{1FC2EA5A-652F-481D-8CF1-5526A5B39242}" destId="{2BD28EA1-3637-462C-AC92-C228DB423627}" srcOrd="0" destOrd="0" presId="urn:microsoft.com/office/officeart/2005/8/layout/vList5"/>
    <dgm:cxn modelId="{78CC1A91-1D45-4A83-ACE8-C0B5CFD09B9E}" srcId="{1FC2EA5A-652F-481D-8CF1-5526A5B39242}" destId="{0DB2C0E9-AD95-40D5-99B8-F9087DDBC10B}" srcOrd="1" destOrd="0" parTransId="{CCA8B25D-6D80-4C91-B00D-142E161F5FB2}" sibTransId="{FB812C78-FDC8-4CD5-A5F8-82358F96C1BD}"/>
    <dgm:cxn modelId="{DDD45596-1D4D-4212-9B92-BF8061D61DA4}" srcId="{751BF6B6-FA80-4F24-BF63-FAE81328FB0D}" destId="{D892CC59-5CCC-4C53-ACA6-E029F454A37B}" srcOrd="0" destOrd="0" parTransId="{90AF17B0-0F99-423D-AE7C-B107585D3931}" sibTransId="{80B26F4A-536D-4B97-8711-C054AC6CA2BC}"/>
    <dgm:cxn modelId="{4ED3B09B-F58D-4993-BE71-F821E9ED21E9}" srcId="{5D8DEF01-2EC1-4B92-B1CD-404F44B0B3B9}" destId="{5700F49D-4816-4B17-8CFC-3F60D36FF9D2}" srcOrd="0" destOrd="0" parTransId="{F3ADBE00-2B6C-42FB-A376-BCDACEA4A8AC}" sibTransId="{FAA196A0-970A-4C5D-A7D6-7EBD787A6740}"/>
    <dgm:cxn modelId="{82CA8CA3-45EB-495C-8787-AEA8CF19E767}" type="presOf" srcId="{F49EC3BC-A2F3-4502-B820-563743984F0C}" destId="{4362DFEC-2566-4ED2-86FB-6650BC1E5730}" srcOrd="0" destOrd="0" presId="urn:microsoft.com/office/officeart/2005/8/layout/vList5"/>
    <dgm:cxn modelId="{30E86FAB-FC41-4CB2-8F5C-015F3DF63D1F}" type="presOf" srcId="{751BF6B6-FA80-4F24-BF63-FAE81328FB0D}" destId="{7C43B9C1-AACA-4460-966B-15B1FF268BAD}" srcOrd="0" destOrd="0" presId="urn:microsoft.com/office/officeart/2005/8/layout/vList5"/>
    <dgm:cxn modelId="{249C0DAF-FA52-44CE-A61F-40CA123D6F1F}" srcId="{1FC2EA5A-652F-481D-8CF1-5526A5B39242}" destId="{751BF6B6-FA80-4F24-BF63-FAE81328FB0D}" srcOrd="4" destOrd="0" parTransId="{28322FDE-DA82-4839-A38E-8FB9E3FC96AD}" sibTransId="{B52FA827-9331-4A06-A322-4CAF9CF18AFC}"/>
    <dgm:cxn modelId="{87789FBE-DDCD-45AC-8F11-AA330E35539F}" type="presOf" srcId="{0DB2C0E9-AD95-40D5-99B8-F9087DDBC10B}" destId="{D00B1677-E58E-484F-87A2-50FD9C6DD841}" srcOrd="0" destOrd="0" presId="urn:microsoft.com/office/officeart/2005/8/layout/vList5"/>
    <dgm:cxn modelId="{00B960C1-342B-4353-B204-25D5BF1327CF}" type="presOf" srcId="{7FA27722-D765-44B4-A2D3-9DA22F61C201}" destId="{D5CF23A8-34C1-4C70-85D4-A4E2295E5018}" srcOrd="0" destOrd="0" presId="urn:microsoft.com/office/officeart/2005/8/layout/vList5"/>
    <dgm:cxn modelId="{7335A6C3-73DC-4801-87E9-6C8821FC737E}" srcId="{1FC2EA5A-652F-481D-8CF1-5526A5B39242}" destId="{7FA27722-D765-44B4-A2D3-9DA22F61C201}" srcOrd="5" destOrd="0" parTransId="{375FEF19-8299-4B99-BF09-C14411D9B4F3}" sibTransId="{15CFFA4D-7B63-4ECB-B3C2-E425A50FC675}"/>
    <dgm:cxn modelId="{AF1B3BD3-DB7A-4AAF-AD54-9B2E89533296}" type="presOf" srcId="{5700F49D-4816-4B17-8CFC-3F60D36FF9D2}" destId="{FFDB77CC-5BCB-4A1E-B68D-32C338609C12}" srcOrd="0" destOrd="0" presId="urn:microsoft.com/office/officeart/2005/8/layout/vList5"/>
    <dgm:cxn modelId="{381696D3-230B-46EE-93DD-DA426144025B}" srcId="{803E290F-D0EF-4468-A219-199292FDAA14}" destId="{F49EC3BC-A2F3-4502-B820-563743984F0C}" srcOrd="0" destOrd="0" parTransId="{D3EDDD98-81E2-47A2-BC9F-C147F27637D8}" sibTransId="{0F83B9FF-0FF7-472F-A670-F9A977E72FC8}"/>
    <dgm:cxn modelId="{41AA41E7-CEA6-4CC7-873B-355A4546E2F7}" srcId="{7FA27722-D765-44B4-A2D3-9DA22F61C201}" destId="{B08F89F3-A2F0-4267-BDBC-F442EB76F834}" srcOrd="0" destOrd="0" parTransId="{131AC454-7F32-4F98-A998-0BEF8A70547F}" sibTransId="{34B7D82B-1A27-4E21-8711-9E83498F3EFE}"/>
    <dgm:cxn modelId="{0D8AC7E8-11F9-4560-A445-FB09B2887954}" type="presOf" srcId="{B08F89F3-A2F0-4267-BDBC-F442EB76F834}" destId="{293A2BD4-CB22-40A9-81DD-10017C89F609}" srcOrd="0" destOrd="0" presId="urn:microsoft.com/office/officeart/2005/8/layout/vList5"/>
    <dgm:cxn modelId="{AD9DC0EB-77B4-4F87-9D65-4041279370CD}" srcId="{1FC2EA5A-652F-481D-8CF1-5526A5B39242}" destId="{5D8DEF01-2EC1-4B92-B1CD-404F44B0B3B9}" srcOrd="0" destOrd="0" parTransId="{9889710F-E93D-49D9-A5F9-4ABAB6D37F2E}" sibTransId="{3487360E-A817-4171-9DE7-FD9BB977541B}"/>
    <dgm:cxn modelId="{8B3A94EC-9C16-4367-B437-4A123C598616}" srcId="{1FC2EA5A-652F-481D-8CF1-5526A5B39242}" destId="{8CF16E7E-70AA-4E4D-A087-BD479B18FFB6}" srcOrd="2" destOrd="0" parTransId="{4FF40A1C-E0C7-4DD5-9670-FFA3C5B4AD6D}" sibTransId="{444F4E46-65EB-48BA-85D8-3AC166074225}"/>
    <dgm:cxn modelId="{D183B2F3-40F4-43C6-8B98-A706D5DBC46B}" type="presOf" srcId="{D892CC59-5CCC-4C53-ACA6-E029F454A37B}" destId="{6934D37D-51CF-4130-BE97-9E8BFCFF6E05}" srcOrd="0" destOrd="0" presId="urn:microsoft.com/office/officeart/2005/8/layout/vList5"/>
    <dgm:cxn modelId="{B84E1E82-AE03-4239-AD16-8B69DEE5471E}" type="presParOf" srcId="{2BD28EA1-3637-462C-AC92-C228DB423627}" destId="{1EF18AF2-26EA-44CA-9F87-E3D0F5531D0E}" srcOrd="0" destOrd="0" presId="urn:microsoft.com/office/officeart/2005/8/layout/vList5"/>
    <dgm:cxn modelId="{DF5F0177-1B2B-40A4-A4C4-95114DB30F18}" type="presParOf" srcId="{1EF18AF2-26EA-44CA-9F87-E3D0F5531D0E}" destId="{3FB8272B-E21E-43F9-B980-043612BAF54C}" srcOrd="0" destOrd="0" presId="urn:microsoft.com/office/officeart/2005/8/layout/vList5"/>
    <dgm:cxn modelId="{E36A8F74-CBD8-4168-801D-3BEE6A9667C3}" type="presParOf" srcId="{1EF18AF2-26EA-44CA-9F87-E3D0F5531D0E}" destId="{FFDB77CC-5BCB-4A1E-B68D-32C338609C12}" srcOrd="1" destOrd="0" presId="urn:microsoft.com/office/officeart/2005/8/layout/vList5"/>
    <dgm:cxn modelId="{B7485E08-5C91-42AC-92B7-00EAF63104E7}" type="presParOf" srcId="{2BD28EA1-3637-462C-AC92-C228DB423627}" destId="{6A8C3E22-8A90-4F29-972B-12D906A9E41F}" srcOrd="1" destOrd="0" presId="urn:microsoft.com/office/officeart/2005/8/layout/vList5"/>
    <dgm:cxn modelId="{1798C952-3A5A-41AA-808D-40E06C4EC206}" type="presParOf" srcId="{2BD28EA1-3637-462C-AC92-C228DB423627}" destId="{2B384FA3-731F-43E8-B096-9F3180BA9F2D}" srcOrd="2" destOrd="0" presId="urn:microsoft.com/office/officeart/2005/8/layout/vList5"/>
    <dgm:cxn modelId="{50B9B02F-60B3-4A7A-8CF0-318A72DE3F15}" type="presParOf" srcId="{2B384FA3-731F-43E8-B096-9F3180BA9F2D}" destId="{D00B1677-E58E-484F-87A2-50FD9C6DD841}" srcOrd="0" destOrd="0" presId="urn:microsoft.com/office/officeart/2005/8/layout/vList5"/>
    <dgm:cxn modelId="{9875E541-003B-4568-A540-BD48CD888557}" type="presParOf" srcId="{2B384FA3-731F-43E8-B096-9F3180BA9F2D}" destId="{C23431C2-EBF8-4072-B614-0A529844A01A}" srcOrd="1" destOrd="0" presId="urn:microsoft.com/office/officeart/2005/8/layout/vList5"/>
    <dgm:cxn modelId="{99EE7A30-266A-4B9B-9822-D901529054BB}" type="presParOf" srcId="{2BD28EA1-3637-462C-AC92-C228DB423627}" destId="{B4377890-67C4-4E8E-9A69-3D667B853156}" srcOrd="3" destOrd="0" presId="urn:microsoft.com/office/officeart/2005/8/layout/vList5"/>
    <dgm:cxn modelId="{A20E55CF-5FC6-413B-A9E6-CE5DF2801085}" type="presParOf" srcId="{2BD28EA1-3637-462C-AC92-C228DB423627}" destId="{BF55EF4D-4198-4504-A6F2-5CA3581C53C0}" srcOrd="4" destOrd="0" presId="urn:microsoft.com/office/officeart/2005/8/layout/vList5"/>
    <dgm:cxn modelId="{6B09E1E0-D5C9-46CD-A220-AFD6587D0ED9}" type="presParOf" srcId="{BF55EF4D-4198-4504-A6F2-5CA3581C53C0}" destId="{55B722FA-9E08-4B7A-B3C7-1781F658E728}" srcOrd="0" destOrd="0" presId="urn:microsoft.com/office/officeart/2005/8/layout/vList5"/>
    <dgm:cxn modelId="{C32C7EA8-B169-450C-A61B-F6408E538226}" type="presParOf" srcId="{BF55EF4D-4198-4504-A6F2-5CA3581C53C0}" destId="{9059E8D1-C013-4858-BA2F-DC765446FA24}" srcOrd="1" destOrd="0" presId="urn:microsoft.com/office/officeart/2005/8/layout/vList5"/>
    <dgm:cxn modelId="{BC09515D-20E3-40E0-B888-23B828FCAEE2}" type="presParOf" srcId="{2BD28EA1-3637-462C-AC92-C228DB423627}" destId="{E3847A78-3A80-4BDE-AACD-5265F906D7E8}" srcOrd="5" destOrd="0" presId="urn:microsoft.com/office/officeart/2005/8/layout/vList5"/>
    <dgm:cxn modelId="{DB46F56A-C199-4D60-A085-7CD38548F523}" type="presParOf" srcId="{2BD28EA1-3637-462C-AC92-C228DB423627}" destId="{7DDDD32D-D48C-49E5-8234-949F4ED60E1E}" srcOrd="6" destOrd="0" presId="urn:microsoft.com/office/officeart/2005/8/layout/vList5"/>
    <dgm:cxn modelId="{EAE71343-3311-407E-835C-82E1FF2A27D7}" type="presParOf" srcId="{7DDDD32D-D48C-49E5-8234-949F4ED60E1E}" destId="{92D4C4D4-7D82-426B-B6CE-A2B4784D0E74}" srcOrd="0" destOrd="0" presId="urn:microsoft.com/office/officeart/2005/8/layout/vList5"/>
    <dgm:cxn modelId="{12322606-81D2-40CC-A7C2-8CD5D535C5F0}" type="presParOf" srcId="{7DDDD32D-D48C-49E5-8234-949F4ED60E1E}" destId="{4362DFEC-2566-4ED2-86FB-6650BC1E5730}" srcOrd="1" destOrd="0" presId="urn:microsoft.com/office/officeart/2005/8/layout/vList5"/>
    <dgm:cxn modelId="{7CE609D3-027D-46E7-B434-40AD6650B967}" type="presParOf" srcId="{2BD28EA1-3637-462C-AC92-C228DB423627}" destId="{017D899D-3D5E-478D-B544-6739C254BD1D}" srcOrd="7" destOrd="0" presId="urn:microsoft.com/office/officeart/2005/8/layout/vList5"/>
    <dgm:cxn modelId="{9673A02E-5630-42F6-9392-30CE054FE20C}" type="presParOf" srcId="{2BD28EA1-3637-462C-AC92-C228DB423627}" destId="{A7A5A144-D728-41C0-BE32-21A4D39E42FA}" srcOrd="8" destOrd="0" presId="urn:microsoft.com/office/officeart/2005/8/layout/vList5"/>
    <dgm:cxn modelId="{ED1842C3-C49A-4777-839F-00C3BE747D05}" type="presParOf" srcId="{A7A5A144-D728-41C0-BE32-21A4D39E42FA}" destId="{7C43B9C1-AACA-4460-966B-15B1FF268BAD}" srcOrd="0" destOrd="0" presId="urn:microsoft.com/office/officeart/2005/8/layout/vList5"/>
    <dgm:cxn modelId="{A0E49C1E-DDE6-42BE-AB8D-C146AD30A13D}" type="presParOf" srcId="{A7A5A144-D728-41C0-BE32-21A4D39E42FA}" destId="{6934D37D-51CF-4130-BE97-9E8BFCFF6E05}" srcOrd="1" destOrd="0" presId="urn:microsoft.com/office/officeart/2005/8/layout/vList5"/>
    <dgm:cxn modelId="{7274FE1A-9A99-440F-B600-A19CD38C0D2C}" type="presParOf" srcId="{2BD28EA1-3637-462C-AC92-C228DB423627}" destId="{DEC6FA36-AEE7-48EA-B23E-F3E474739290}" srcOrd="9" destOrd="0" presId="urn:microsoft.com/office/officeart/2005/8/layout/vList5"/>
    <dgm:cxn modelId="{ED1A940C-1A84-4EED-8516-357FC029C60D}" type="presParOf" srcId="{2BD28EA1-3637-462C-AC92-C228DB423627}" destId="{5D54F16B-4690-4225-B3C3-2F00B985AB0D}" srcOrd="10" destOrd="0" presId="urn:microsoft.com/office/officeart/2005/8/layout/vList5"/>
    <dgm:cxn modelId="{535DFDFF-E491-4044-8A47-2E4F47145D0F}" type="presParOf" srcId="{5D54F16B-4690-4225-B3C3-2F00B985AB0D}" destId="{D5CF23A8-34C1-4C70-85D4-A4E2295E5018}" srcOrd="0" destOrd="0" presId="urn:microsoft.com/office/officeart/2005/8/layout/vList5"/>
    <dgm:cxn modelId="{B66B296F-5A05-46C6-8891-5E3191C64F51}" type="presParOf" srcId="{5D54F16B-4690-4225-B3C3-2F00B985AB0D}" destId="{293A2BD4-CB22-40A9-81DD-10017C89F6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49292-BCB0-436E-8F61-4E69028C828B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6D0285A-FFB9-4DFC-B541-7152447EA185}">
      <dgm:prSet custT="1"/>
      <dgm:spPr/>
      <dgm:t>
        <a:bodyPr/>
        <a:lstStyle/>
        <a:p>
          <a:r>
            <a:rPr lang="fi-FI" sz="1400" b="1" dirty="0"/>
            <a:t>Energiantuotannon ja -jakelun uudistaminen</a:t>
          </a:r>
          <a:endParaRPr lang="en-US" sz="1400" b="1" dirty="0"/>
        </a:p>
      </dgm:t>
    </dgm:pt>
    <dgm:pt modelId="{889AEF80-6014-40EE-B7AE-96FF9F0A62A5}" type="parTrans" cxnId="{3828A6EB-D850-4696-A9FF-740931A4A0BF}">
      <dgm:prSet/>
      <dgm:spPr/>
      <dgm:t>
        <a:bodyPr/>
        <a:lstStyle/>
        <a:p>
          <a:endParaRPr lang="en-US"/>
        </a:p>
      </dgm:t>
    </dgm:pt>
    <dgm:pt modelId="{3DB5346D-2B1D-49AF-9A5E-E815BE3F9996}" type="sibTrans" cxnId="{3828A6EB-D850-4696-A9FF-740931A4A0BF}">
      <dgm:prSet/>
      <dgm:spPr/>
      <dgm:t>
        <a:bodyPr/>
        <a:lstStyle/>
        <a:p>
          <a:endParaRPr lang="en-US"/>
        </a:p>
      </dgm:t>
    </dgm:pt>
    <dgm:pt modelId="{54CE466D-F578-4A6D-A719-A72A406381C7}">
      <dgm:prSet custT="1"/>
      <dgm:spPr/>
      <dgm:t>
        <a:bodyPr/>
        <a:lstStyle/>
        <a:p>
          <a:pPr rtl="0"/>
          <a:r>
            <a:rPr lang="fi-FI" sz="1200" b="1" dirty="0">
              <a:latin typeface="Tahoma"/>
            </a:rPr>
            <a:t>  Uusiutuvat</a:t>
          </a:r>
          <a:r>
            <a:rPr lang="fi-FI" sz="1200" b="1" dirty="0"/>
            <a:t> energialähteet (ml. Metsäenergia ja biokaasu), TKI, energian siirron ja varastoinnin ratkaisut</a:t>
          </a:r>
          <a:endParaRPr lang="en-US" sz="1200" b="1" dirty="0"/>
        </a:p>
      </dgm:t>
    </dgm:pt>
    <dgm:pt modelId="{06E075E9-3D70-4987-91E0-6297B4D89C01}" type="parTrans" cxnId="{E9C06042-D003-4421-8991-CDF75C315BE4}">
      <dgm:prSet/>
      <dgm:spPr/>
      <dgm:t>
        <a:bodyPr/>
        <a:lstStyle/>
        <a:p>
          <a:endParaRPr lang="en-US"/>
        </a:p>
      </dgm:t>
    </dgm:pt>
    <dgm:pt modelId="{F3B62337-41A4-44BF-8F39-BBC50175461A}" type="sibTrans" cxnId="{E9C06042-D003-4421-8991-CDF75C315BE4}">
      <dgm:prSet/>
      <dgm:spPr/>
      <dgm:t>
        <a:bodyPr/>
        <a:lstStyle/>
        <a:p>
          <a:endParaRPr lang="en-US"/>
        </a:p>
      </dgm:t>
    </dgm:pt>
    <dgm:pt modelId="{0F8E88D1-C771-452A-8D13-34E31A63623D}">
      <dgm:prSet custT="1"/>
      <dgm:spPr/>
      <dgm:t>
        <a:bodyPr/>
        <a:lstStyle/>
        <a:p>
          <a:pPr rtl="0"/>
          <a:r>
            <a:rPr lang="fi-FI" sz="1200" b="1" dirty="0">
              <a:latin typeface="Tahoma"/>
            </a:rPr>
            <a:t> </a:t>
          </a:r>
          <a:r>
            <a:rPr lang="fi-FI" sz="1200" b="1" dirty="0"/>
            <a:t> Energiantuotannon ja -jakelun sekä energiatehokkuuden tutkimus ja kehitys</a:t>
          </a:r>
          <a:endParaRPr lang="en-US" sz="1200" b="1" dirty="0"/>
        </a:p>
      </dgm:t>
    </dgm:pt>
    <dgm:pt modelId="{EC01D7E9-B3E0-48CB-92D6-59454B602A58}" type="parTrans" cxnId="{FC3C89A6-8AC3-4AD2-A784-F805BA51ED3C}">
      <dgm:prSet/>
      <dgm:spPr/>
      <dgm:t>
        <a:bodyPr/>
        <a:lstStyle/>
        <a:p>
          <a:endParaRPr lang="en-US"/>
        </a:p>
      </dgm:t>
    </dgm:pt>
    <dgm:pt modelId="{074EBCC6-F2A8-4C7B-B701-5751BB5FD8B6}" type="sibTrans" cxnId="{FC3C89A6-8AC3-4AD2-A784-F805BA51ED3C}">
      <dgm:prSet/>
      <dgm:spPr/>
      <dgm:t>
        <a:bodyPr/>
        <a:lstStyle/>
        <a:p>
          <a:endParaRPr lang="en-US"/>
        </a:p>
      </dgm:t>
    </dgm:pt>
    <dgm:pt modelId="{016B7B7E-8EA8-4C4E-A184-D07EC544C172}">
      <dgm:prSet custT="1"/>
      <dgm:spPr/>
      <dgm:t>
        <a:bodyPr/>
        <a:lstStyle/>
        <a:p>
          <a:pPr rtl="0"/>
          <a:r>
            <a:rPr lang="fi-FI" sz="1200" b="1" dirty="0">
              <a:latin typeface="Tahoma"/>
            </a:rPr>
            <a:t> </a:t>
          </a:r>
          <a:r>
            <a:rPr lang="fi-FI" sz="1200" b="1" dirty="0"/>
            <a:t> Energiansiirron tehokkuus ja älykkyys, kaukolämpöverkostojen osa- ja kokonaisoptimointi</a:t>
          </a:r>
          <a:endParaRPr lang="en-US" sz="1200" b="1" dirty="0"/>
        </a:p>
      </dgm:t>
    </dgm:pt>
    <dgm:pt modelId="{9931A1ED-FCF4-498D-AF40-B307E1CAA4E5}" type="parTrans" cxnId="{C3439475-055C-4AFA-8BE5-8E873FE84147}">
      <dgm:prSet/>
      <dgm:spPr/>
      <dgm:t>
        <a:bodyPr/>
        <a:lstStyle/>
        <a:p>
          <a:endParaRPr lang="en-US"/>
        </a:p>
      </dgm:t>
    </dgm:pt>
    <dgm:pt modelId="{BFBB9B91-7378-4633-A624-F42E91CDC239}" type="sibTrans" cxnId="{C3439475-055C-4AFA-8BE5-8E873FE84147}">
      <dgm:prSet/>
      <dgm:spPr/>
      <dgm:t>
        <a:bodyPr/>
        <a:lstStyle/>
        <a:p>
          <a:endParaRPr lang="en-US"/>
        </a:p>
      </dgm:t>
    </dgm:pt>
    <dgm:pt modelId="{C80B425F-F141-48D5-BB37-CD7F28C49698}">
      <dgm:prSet custT="1"/>
      <dgm:spPr/>
      <dgm:t>
        <a:bodyPr/>
        <a:lstStyle/>
        <a:p>
          <a:r>
            <a:rPr lang="fi-FI" sz="1400" b="1" dirty="0"/>
            <a:t>Kiertotalous</a:t>
          </a:r>
          <a:endParaRPr lang="en-US" sz="1400" b="1" dirty="0"/>
        </a:p>
      </dgm:t>
    </dgm:pt>
    <dgm:pt modelId="{F447BB21-1202-44DF-B0C2-0DE9353B38D9}" type="parTrans" cxnId="{1600F68C-974D-4554-B7BA-94FB5B3C1E4E}">
      <dgm:prSet/>
      <dgm:spPr/>
      <dgm:t>
        <a:bodyPr/>
        <a:lstStyle/>
        <a:p>
          <a:endParaRPr lang="en-US"/>
        </a:p>
      </dgm:t>
    </dgm:pt>
    <dgm:pt modelId="{38823F47-2E57-4FC5-BB52-D807F041BCDA}" type="sibTrans" cxnId="{1600F68C-974D-4554-B7BA-94FB5B3C1E4E}">
      <dgm:prSet/>
      <dgm:spPr/>
      <dgm:t>
        <a:bodyPr/>
        <a:lstStyle/>
        <a:p>
          <a:endParaRPr lang="en-US"/>
        </a:p>
      </dgm:t>
    </dgm:pt>
    <dgm:pt modelId="{03522F26-7985-42DC-A8E4-4C5D835E566A}">
      <dgm:prSet custT="1"/>
      <dgm:spPr/>
      <dgm:t>
        <a:bodyPr/>
        <a:lstStyle/>
        <a:p>
          <a:pPr rtl="0"/>
          <a:r>
            <a:rPr lang="fi-FI" sz="1000" b="1" dirty="0">
              <a:latin typeface="Tahoma"/>
            </a:rPr>
            <a:t> </a:t>
          </a:r>
          <a:r>
            <a:rPr lang="fi-FI" sz="1000" b="1" dirty="0"/>
            <a:t> </a:t>
          </a:r>
          <a:r>
            <a:rPr lang="fi-FI" sz="1200" b="1" dirty="0"/>
            <a:t>Materiaalitehokkuus ja –taloudellisuus, tutkimus- ja kehitystoiminta</a:t>
          </a:r>
          <a:endParaRPr lang="en-US" sz="1200" b="1" dirty="0"/>
        </a:p>
      </dgm:t>
    </dgm:pt>
    <dgm:pt modelId="{A533D607-5C54-4C93-84A6-6E126665D5D9}" type="parTrans" cxnId="{95D008AF-E5A1-4288-8BAE-62750FBEC309}">
      <dgm:prSet/>
      <dgm:spPr/>
      <dgm:t>
        <a:bodyPr/>
        <a:lstStyle/>
        <a:p>
          <a:endParaRPr lang="en-US"/>
        </a:p>
      </dgm:t>
    </dgm:pt>
    <dgm:pt modelId="{BCFCA4FC-80D4-4B57-9910-E20395D35356}" type="sibTrans" cxnId="{95D008AF-E5A1-4288-8BAE-62750FBEC309}">
      <dgm:prSet/>
      <dgm:spPr/>
      <dgm:t>
        <a:bodyPr/>
        <a:lstStyle/>
        <a:p>
          <a:endParaRPr lang="en-US"/>
        </a:p>
      </dgm:t>
    </dgm:pt>
    <dgm:pt modelId="{581C0C24-EFB8-4E27-9CA6-D26BCC9926AC}">
      <dgm:prSet custT="1"/>
      <dgm:spPr/>
      <dgm:t>
        <a:bodyPr/>
        <a:lstStyle/>
        <a:p>
          <a:pPr rtl="0"/>
          <a:r>
            <a:rPr lang="fi-FI" sz="1200" b="1" dirty="0">
              <a:latin typeface="Tahoma"/>
            </a:rPr>
            <a:t> </a:t>
          </a:r>
          <a:r>
            <a:rPr lang="fi-FI" sz="1200" b="1" dirty="0"/>
            <a:t> Turvemateriaalien korvaaminen kasvualustoina ja kuivikkeina, elintarviketurvallisuuden sekä maatalouden kiertotalousratkaisut</a:t>
          </a:r>
          <a:endParaRPr lang="en-US" sz="1200" b="1" dirty="0"/>
        </a:p>
      </dgm:t>
    </dgm:pt>
    <dgm:pt modelId="{32BA3DC7-87D4-4C71-94D0-06F989AE3940}" type="parTrans" cxnId="{1401E735-68C9-4C55-AA5C-377F53547046}">
      <dgm:prSet/>
      <dgm:spPr/>
      <dgm:t>
        <a:bodyPr/>
        <a:lstStyle/>
        <a:p>
          <a:endParaRPr lang="en-US"/>
        </a:p>
      </dgm:t>
    </dgm:pt>
    <dgm:pt modelId="{731028FB-C86F-4556-9A59-6AFE0AB0F72A}" type="sibTrans" cxnId="{1401E735-68C9-4C55-AA5C-377F53547046}">
      <dgm:prSet/>
      <dgm:spPr/>
      <dgm:t>
        <a:bodyPr/>
        <a:lstStyle/>
        <a:p>
          <a:endParaRPr lang="en-US"/>
        </a:p>
      </dgm:t>
    </dgm:pt>
    <dgm:pt modelId="{CDC99137-8F8D-4BCD-9FD5-7D1EF2862FAA}">
      <dgm:prSet custT="1"/>
      <dgm:spPr/>
      <dgm:t>
        <a:bodyPr/>
        <a:lstStyle/>
        <a:p>
          <a:pPr rtl="0"/>
          <a:r>
            <a:rPr lang="fi-FI" sz="1200" b="1" dirty="0">
              <a:latin typeface="Tahoma"/>
            </a:rPr>
            <a:t> </a:t>
          </a:r>
          <a:r>
            <a:rPr lang="fi-FI" sz="1200" b="1" dirty="0"/>
            <a:t> Kiertotalouspalvelut: jakaminen, vuokraus, yhteiskäyttö ym.</a:t>
          </a:r>
          <a:endParaRPr lang="en-US" sz="1200" b="1" dirty="0"/>
        </a:p>
      </dgm:t>
    </dgm:pt>
    <dgm:pt modelId="{E1608934-B6B9-4D78-837C-85DE8265A7CA}" type="parTrans" cxnId="{581DC556-0F1F-4DB4-9E54-00FF161A5202}">
      <dgm:prSet/>
      <dgm:spPr/>
      <dgm:t>
        <a:bodyPr/>
        <a:lstStyle/>
        <a:p>
          <a:endParaRPr lang="en-US"/>
        </a:p>
      </dgm:t>
    </dgm:pt>
    <dgm:pt modelId="{38913D0B-8F62-45F7-A9C7-ED6020337265}" type="sibTrans" cxnId="{581DC556-0F1F-4DB4-9E54-00FF161A5202}">
      <dgm:prSet/>
      <dgm:spPr/>
      <dgm:t>
        <a:bodyPr/>
        <a:lstStyle/>
        <a:p>
          <a:endParaRPr lang="en-US"/>
        </a:p>
      </dgm:t>
    </dgm:pt>
    <dgm:pt modelId="{12D9689C-EC37-4B7E-B7E3-C22485874402}">
      <dgm:prSet custT="1"/>
      <dgm:spPr/>
      <dgm:t>
        <a:bodyPr/>
        <a:lstStyle/>
        <a:p>
          <a:pPr rtl="0"/>
          <a:r>
            <a:rPr lang="fi-FI" sz="1200" b="1" dirty="0">
              <a:latin typeface="Tahoma"/>
            </a:rPr>
            <a:t> </a:t>
          </a:r>
          <a:r>
            <a:rPr lang="fi-FI" sz="1200" b="1" dirty="0"/>
            <a:t> Suljettujen kiertojen järjestelmien tutkimus, uudet bio- ja kiertotalouskonseptit, yritystenverkostoitumisen tukeminen teollisten symbioosien</a:t>
          </a:r>
          <a:r>
            <a:rPr lang="fi-FI" sz="1200" b="1" dirty="0">
              <a:latin typeface="Tahoma"/>
            </a:rPr>
            <a:t>   </a:t>
          </a:r>
          <a:r>
            <a:rPr lang="fi-FI" sz="1200" b="1" dirty="0"/>
            <a:t> hyödyntämiseksi</a:t>
          </a:r>
          <a:endParaRPr lang="en-US" sz="1200" b="1" dirty="0"/>
        </a:p>
      </dgm:t>
    </dgm:pt>
    <dgm:pt modelId="{5C6996B9-D4A1-4CC2-B235-6B4817A242F8}" type="parTrans" cxnId="{8EB0C9BE-4A26-48D1-A58F-DE1ED0480C84}">
      <dgm:prSet/>
      <dgm:spPr/>
      <dgm:t>
        <a:bodyPr/>
        <a:lstStyle/>
        <a:p>
          <a:endParaRPr lang="en-US"/>
        </a:p>
      </dgm:t>
    </dgm:pt>
    <dgm:pt modelId="{6B27315D-536F-42A9-B714-BBB8D791C52A}" type="sibTrans" cxnId="{8EB0C9BE-4A26-48D1-A58F-DE1ED0480C84}">
      <dgm:prSet/>
      <dgm:spPr/>
      <dgm:t>
        <a:bodyPr/>
        <a:lstStyle/>
        <a:p>
          <a:endParaRPr lang="en-US"/>
        </a:p>
      </dgm:t>
    </dgm:pt>
    <dgm:pt modelId="{BA032370-312A-47D4-BFC1-6C35F91E536E}">
      <dgm:prSet custT="1"/>
      <dgm:spPr/>
      <dgm:t>
        <a:bodyPr/>
        <a:lstStyle/>
        <a:p>
          <a:pPr>
            <a:buNone/>
          </a:pPr>
          <a:r>
            <a:rPr lang="fi-FI" sz="1400" b="1" dirty="0"/>
            <a:t>Erityisryhmien kuten nuorten ja ikääntyneiden työmahdollisuudet</a:t>
          </a:r>
          <a:endParaRPr lang="en-US" sz="1400" b="1" dirty="0"/>
        </a:p>
      </dgm:t>
    </dgm:pt>
    <dgm:pt modelId="{1B8F3427-70AA-4852-977D-EF49439FA8D1}" type="parTrans" cxnId="{D5DA6E21-8180-4564-9281-3CA03595830C}">
      <dgm:prSet/>
      <dgm:spPr/>
      <dgm:t>
        <a:bodyPr/>
        <a:lstStyle/>
        <a:p>
          <a:endParaRPr lang="fi-FI"/>
        </a:p>
      </dgm:t>
    </dgm:pt>
    <dgm:pt modelId="{69C2C945-F361-4E89-AD36-4ABE042F3210}" type="sibTrans" cxnId="{D5DA6E21-8180-4564-9281-3CA03595830C}">
      <dgm:prSet/>
      <dgm:spPr/>
      <dgm:t>
        <a:bodyPr/>
        <a:lstStyle/>
        <a:p>
          <a:endParaRPr lang="fi-FI"/>
        </a:p>
      </dgm:t>
    </dgm:pt>
    <dgm:pt modelId="{FF48BA54-933A-44CF-8D5F-6A861BA67993}">
      <dgm:prSet custT="1"/>
      <dgm:spPr/>
      <dgm:t>
        <a:bodyPr/>
        <a:lstStyle/>
        <a:p>
          <a:pPr rtl="0"/>
          <a:r>
            <a:rPr lang="fi-FI" sz="1000" b="1" dirty="0">
              <a:latin typeface="Tahoma"/>
            </a:rPr>
            <a:t> </a:t>
          </a:r>
          <a:r>
            <a:rPr lang="fi-FI" sz="1000" b="1" dirty="0"/>
            <a:t> </a:t>
          </a:r>
          <a:r>
            <a:rPr lang="fi-FI" sz="1200" b="1" dirty="0"/>
            <a:t>Työpaikkatarjonta ja koulutukset ammattitaidon päivittämiseksi</a:t>
          </a:r>
        </a:p>
      </dgm:t>
    </dgm:pt>
    <dgm:pt modelId="{26053AD9-8785-4C5C-AA20-B33EA0797F8E}" type="parTrans" cxnId="{D1D158D8-3D26-4A01-B943-89B7004B5713}">
      <dgm:prSet/>
      <dgm:spPr/>
      <dgm:t>
        <a:bodyPr/>
        <a:lstStyle/>
        <a:p>
          <a:endParaRPr lang="fi-FI"/>
        </a:p>
      </dgm:t>
    </dgm:pt>
    <dgm:pt modelId="{AE065A6A-8249-4598-87E7-63041D76B095}" type="sibTrans" cxnId="{D1D158D8-3D26-4A01-B943-89B7004B5713}">
      <dgm:prSet/>
      <dgm:spPr/>
      <dgm:t>
        <a:bodyPr/>
        <a:lstStyle/>
        <a:p>
          <a:endParaRPr lang="fi-FI"/>
        </a:p>
      </dgm:t>
    </dgm:pt>
    <dgm:pt modelId="{B8BD2E96-6FF0-4B97-B619-DF671999371A}">
      <dgm:prSet custT="1"/>
      <dgm:spPr/>
      <dgm:t>
        <a:bodyPr/>
        <a:lstStyle/>
        <a:p>
          <a:pPr rtl="0"/>
          <a:r>
            <a:rPr lang="fi-FI" sz="1200" b="1" dirty="0">
              <a:latin typeface="Tahoma"/>
            </a:rPr>
            <a:t> </a:t>
          </a:r>
          <a:r>
            <a:rPr lang="fi-FI" sz="1200" b="1" dirty="0"/>
            <a:t> Kausityövoiman kouluttaminen ja harjoituspaikkojen lisääminen</a:t>
          </a:r>
        </a:p>
      </dgm:t>
    </dgm:pt>
    <dgm:pt modelId="{B7C1FAA3-628E-4430-BD2B-C392D1574588}" type="parTrans" cxnId="{B1AB821C-A43B-41AC-8A7B-36F2AC34D727}">
      <dgm:prSet/>
      <dgm:spPr/>
      <dgm:t>
        <a:bodyPr/>
        <a:lstStyle/>
        <a:p>
          <a:endParaRPr lang="fi-FI"/>
        </a:p>
      </dgm:t>
    </dgm:pt>
    <dgm:pt modelId="{5CF54988-E376-4372-9454-35AB3F2DFCB8}" type="sibTrans" cxnId="{B1AB821C-A43B-41AC-8A7B-36F2AC34D727}">
      <dgm:prSet/>
      <dgm:spPr/>
      <dgm:t>
        <a:bodyPr/>
        <a:lstStyle/>
        <a:p>
          <a:endParaRPr lang="fi-FI"/>
        </a:p>
      </dgm:t>
    </dgm:pt>
    <dgm:pt modelId="{6ECC2E2E-59FE-480A-B45D-AE727FCA7F6E}">
      <dgm:prSet custT="1"/>
      <dgm:spPr/>
      <dgm:t>
        <a:bodyPr/>
        <a:lstStyle/>
        <a:p>
          <a:r>
            <a:rPr lang="fi-FI" sz="1400" b="1" dirty="0"/>
            <a:t>Yritystoiminnan monipuolistaminen ja yritysten kehittäminen</a:t>
          </a:r>
        </a:p>
      </dgm:t>
    </dgm:pt>
    <dgm:pt modelId="{FF514527-56C1-4460-B29B-414376B7C064}" type="parTrans" cxnId="{6A1C0AB5-A13A-4D5D-820B-77568BA456BA}">
      <dgm:prSet/>
      <dgm:spPr/>
      <dgm:t>
        <a:bodyPr/>
        <a:lstStyle/>
        <a:p>
          <a:endParaRPr lang="fi-FI"/>
        </a:p>
      </dgm:t>
    </dgm:pt>
    <dgm:pt modelId="{683E3AC4-506B-4AB4-927A-24E79817EC31}" type="sibTrans" cxnId="{6A1C0AB5-A13A-4D5D-820B-77568BA456BA}">
      <dgm:prSet/>
      <dgm:spPr/>
      <dgm:t>
        <a:bodyPr/>
        <a:lstStyle/>
        <a:p>
          <a:endParaRPr lang="fi-FI"/>
        </a:p>
      </dgm:t>
    </dgm:pt>
    <dgm:pt modelId="{A4AEF22E-2590-4819-8F62-4053EFEEEAA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1200" b="1" dirty="0"/>
            <a:t>Uusia yrityksiä toivotaan syntyvän uusiutuvan energian tuotantoon, kiertotalouden yritysketjuihin ja kokonaisuuksiin, metsätalouteen ja -teknologiaan, puun uusiin innovatiivisiin käyttötapoihin, matkailuun, elintarvikealalle, hyvinvointipalveluihin sekä turvetuotantoalueiden ja niiden kuormittamien vesistöjen kunnostamiseen.</a:t>
          </a:r>
        </a:p>
      </dgm:t>
    </dgm:pt>
    <dgm:pt modelId="{97547DDF-6A84-4229-9B9F-EF99597CEF99}" type="parTrans" cxnId="{78E38114-636C-4F61-9183-483E54BBCAFB}">
      <dgm:prSet/>
      <dgm:spPr/>
      <dgm:t>
        <a:bodyPr/>
        <a:lstStyle/>
        <a:p>
          <a:endParaRPr lang="fi-FI"/>
        </a:p>
      </dgm:t>
    </dgm:pt>
    <dgm:pt modelId="{8D5785B5-06B6-4EE0-AF32-FDA5F633F888}" type="sibTrans" cxnId="{78E38114-636C-4F61-9183-483E54BBCAFB}">
      <dgm:prSet/>
      <dgm:spPr/>
      <dgm:t>
        <a:bodyPr/>
        <a:lstStyle/>
        <a:p>
          <a:endParaRPr lang="fi-FI"/>
        </a:p>
      </dgm:t>
    </dgm:pt>
    <dgm:pt modelId="{51EF9816-6B1A-4992-914C-CF2608C08DAA}" type="pres">
      <dgm:prSet presAssocID="{31149292-BCB0-436E-8F61-4E69028C828B}" presName="Name0" presStyleCnt="0">
        <dgm:presLayoutVars>
          <dgm:dir/>
          <dgm:animLvl val="lvl"/>
          <dgm:resizeHandles val="exact"/>
        </dgm:presLayoutVars>
      </dgm:prSet>
      <dgm:spPr/>
    </dgm:pt>
    <dgm:pt modelId="{8162061E-D380-4920-A00E-99A445FC64B7}" type="pres">
      <dgm:prSet presAssocID="{96D0285A-FFB9-4DFC-B541-7152447EA185}" presName="linNode" presStyleCnt="0"/>
      <dgm:spPr/>
    </dgm:pt>
    <dgm:pt modelId="{277A47D3-4B7B-4574-ACA3-EF8EFB2F773B}" type="pres">
      <dgm:prSet presAssocID="{96D0285A-FFB9-4DFC-B541-7152447EA185}" presName="parentText" presStyleLbl="node1" presStyleIdx="0" presStyleCnt="4" custScaleX="65487" custScaleY="96937">
        <dgm:presLayoutVars>
          <dgm:chMax val="1"/>
          <dgm:bulletEnabled val="1"/>
        </dgm:presLayoutVars>
      </dgm:prSet>
      <dgm:spPr/>
    </dgm:pt>
    <dgm:pt modelId="{190251C4-1D3B-4F63-9087-8B2B980DC7A4}" type="pres">
      <dgm:prSet presAssocID="{96D0285A-FFB9-4DFC-B541-7152447EA185}" presName="descendantText" presStyleLbl="alignAccFollowNode1" presStyleIdx="0" presStyleCnt="4" custScaleX="116341">
        <dgm:presLayoutVars>
          <dgm:bulletEnabled val="1"/>
        </dgm:presLayoutVars>
      </dgm:prSet>
      <dgm:spPr/>
    </dgm:pt>
    <dgm:pt modelId="{4D515750-8FC5-43EC-950A-FDD5A04188A6}" type="pres">
      <dgm:prSet presAssocID="{3DB5346D-2B1D-49AF-9A5E-E815BE3F9996}" presName="sp" presStyleCnt="0"/>
      <dgm:spPr/>
    </dgm:pt>
    <dgm:pt modelId="{F6440BEA-7E2D-4F23-A662-67EAEF2C5900}" type="pres">
      <dgm:prSet presAssocID="{C80B425F-F141-48D5-BB37-CD7F28C49698}" presName="linNode" presStyleCnt="0"/>
      <dgm:spPr/>
    </dgm:pt>
    <dgm:pt modelId="{F6DE3505-6A09-46EB-B5A3-6F1DF959C30E}" type="pres">
      <dgm:prSet presAssocID="{C80B425F-F141-48D5-BB37-CD7F28C49698}" presName="parentText" presStyleLbl="node1" presStyleIdx="1" presStyleCnt="4" custScaleX="65487" custScaleY="96937">
        <dgm:presLayoutVars>
          <dgm:chMax val="1"/>
          <dgm:bulletEnabled val="1"/>
        </dgm:presLayoutVars>
      </dgm:prSet>
      <dgm:spPr/>
    </dgm:pt>
    <dgm:pt modelId="{CB3446CC-7E17-44BD-BCF9-2A41A8B4C88A}" type="pres">
      <dgm:prSet presAssocID="{C80B425F-F141-48D5-BB37-CD7F28C49698}" presName="descendantText" presStyleLbl="alignAccFollowNode1" presStyleIdx="1" presStyleCnt="4" custScaleX="116341" custScaleY="131560">
        <dgm:presLayoutVars>
          <dgm:bulletEnabled val="1"/>
        </dgm:presLayoutVars>
      </dgm:prSet>
      <dgm:spPr/>
    </dgm:pt>
    <dgm:pt modelId="{69BF39F2-76DB-4387-B183-9B5D6AE57AC0}" type="pres">
      <dgm:prSet presAssocID="{38823F47-2E57-4FC5-BB52-D807F041BCDA}" presName="sp" presStyleCnt="0"/>
      <dgm:spPr/>
    </dgm:pt>
    <dgm:pt modelId="{5682E704-C323-4F73-A15F-4A25B784B3BE}" type="pres">
      <dgm:prSet presAssocID="{BA032370-312A-47D4-BFC1-6C35F91E536E}" presName="linNode" presStyleCnt="0"/>
      <dgm:spPr/>
    </dgm:pt>
    <dgm:pt modelId="{4D40E213-B09C-40B6-AB2D-1089BDAA9FFA}" type="pres">
      <dgm:prSet presAssocID="{BA032370-312A-47D4-BFC1-6C35F91E536E}" presName="parentText" presStyleLbl="node1" presStyleIdx="2" presStyleCnt="4" custScaleX="65487" custScaleY="96937">
        <dgm:presLayoutVars>
          <dgm:chMax val="1"/>
          <dgm:bulletEnabled val="1"/>
        </dgm:presLayoutVars>
      </dgm:prSet>
      <dgm:spPr/>
    </dgm:pt>
    <dgm:pt modelId="{38D5DC8F-BF4C-4261-9A28-D13D79D899E9}" type="pres">
      <dgm:prSet presAssocID="{BA032370-312A-47D4-BFC1-6C35F91E536E}" presName="descendantText" presStyleLbl="alignAccFollowNode1" presStyleIdx="2" presStyleCnt="4" custScaleX="116341" custScaleY="105030">
        <dgm:presLayoutVars>
          <dgm:bulletEnabled val="1"/>
        </dgm:presLayoutVars>
      </dgm:prSet>
      <dgm:spPr/>
    </dgm:pt>
    <dgm:pt modelId="{EC0733EA-A645-4595-9B6B-DA399F73CE6C}" type="pres">
      <dgm:prSet presAssocID="{69C2C945-F361-4E89-AD36-4ABE042F3210}" presName="sp" presStyleCnt="0"/>
      <dgm:spPr/>
    </dgm:pt>
    <dgm:pt modelId="{AC4AD77D-216F-4CFA-B2C5-2A755A3CE8E5}" type="pres">
      <dgm:prSet presAssocID="{6ECC2E2E-59FE-480A-B45D-AE727FCA7F6E}" presName="linNode" presStyleCnt="0"/>
      <dgm:spPr/>
    </dgm:pt>
    <dgm:pt modelId="{D49B1A04-E128-40BD-90D3-9CD881CB0359}" type="pres">
      <dgm:prSet presAssocID="{6ECC2E2E-59FE-480A-B45D-AE727FCA7F6E}" presName="parentText" presStyleLbl="node1" presStyleIdx="3" presStyleCnt="4" custScaleX="65487" custScaleY="96937">
        <dgm:presLayoutVars>
          <dgm:chMax val="1"/>
          <dgm:bulletEnabled val="1"/>
        </dgm:presLayoutVars>
      </dgm:prSet>
      <dgm:spPr/>
    </dgm:pt>
    <dgm:pt modelId="{9AE1AD53-41B0-4E7B-9F85-22F81EF1A470}" type="pres">
      <dgm:prSet presAssocID="{6ECC2E2E-59FE-480A-B45D-AE727FCA7F6E}" presName="descendantText" presStyleLbl="alignAccFollowNode1" presStyleIdx="3" presStyleCnt="4" custScaleX="116341" custScaleY="116057">
        <dgm:presLayoutVars>
          <dgm:bulletEnabled val="1"/>
        </dgm:presLayoutVars>
      </dgm:prSet>
      <dgm:spPr/>
    </dgm:pt>
  </dgm:ptLst>
  <dgm:cxnLst>
    <dgm:cxn modelId="{0C3A2407-3E7D-437B-A8B7-FE06FE64248B}" type="presOf" srcId="{96D0285A-FFB9-4DFC-B541-7152447EA185}" destId="{277A47D3-4B7B-4574-ACA3-EF8EFB2F773B}" srcOrd="0" destOrd="0" presId="urn:microsoft.com/office/officeart/2005/8/layout/vList5"/>
    <dgm:cxn modelId="{78E38114-636C-4F61-9183-483E54BBCAFB}" srcId="{6ECC2E2E-59FE-480A-B45D-AE727FCA7F6E}" destId="{A4AEF22E-2590-4819-8F62-4053EFEEEAA5}" srcOrd="0" destOrd="0" parTransId="{97547DDF-6A84-4229-9B9F-EF99597CEF99}" sibTransId="{8D5785B5-06B6-4EE0-AF32-FDA5F633F888}"/>
    <dgm:cxn modelId="{B1AB821C-A43B-41AC-8A7B-36F2AC34D727}" srcId="{BA032370-312A-47D4-BFC1-6C35F91E536E}" destId="{B8BD2E96-6FF0-4B97-B619-DF671999371A}" srcOrd="1" destOrd="0" parTransId="{B7C1FAA3-628E-4430-BD2B-C392D1574588}" sibTransId="{5CF54988-E376-4372-9454-35AB3F2DFCB8}"/>
    <dgm:cxn modelId="{D5DA6E21-8180-4564-9281-3CA03595830C}" srcId="{31149292-BCB0-436E-8F61-4E69028C828B}" destId="{BA032370-312A-47D4-BFC1-6C35F91E536E}" srcOrd="2" destOrd="0" parTransId="{1B8F3427-70AA-4852-977D-EF49439FA8D1}" sibTransId="{69C2C945-F361-4E89-AD36-4ABE042F3210}"/>
    <dgm:cxn modelId="{2796962B-6C5B-4E33-BCA6-8384F16F4451}" type="presOf" srcId="{B8BD2E96-6FF0-4B97-B619-DF671999371A}" destId="{38D5DC8F-BF4C-4261-9A28-D13D79D899E9}" srcOrd="0" destOrd="1" presId="urn:microsoft.com/office/officeart/2005/8/layout/vList5"/>
    <dgm:cxn modelId="{1401E735-68C9-4C55-AA5C-377F53547046}" srcId="{C80B425F-F141-48D5-BB37-CD7F28C49698}" destId="{581C0C24-EFB8-4E27-9CA6-D26BCC9926AC}" srcOrd="1" destOrd="0" parTransId="{32BA3DC7-87D4-4C71-94D0-06F989AE3940}" sibTransId="{731028FB-C86F-4556-9A59-6AFE0AB0F72A}"/>
    <dgm:cxn modelId="{E9C06042-D003-4421-8991-CDF75C315BE4}" srcId="{96D0285A-FFB9-4DFC-B541-7152447EA185}" destId="{54CE466D-F578-4A6D-A719-A72A406381C7}" srcOrd="0" destOrd="0" parTransId="{06E075E9-3D70-4987-91E0-6297B4D89C01}" sibTransId="{F3B62337-41A4-44BF-8F39-BBC50175461A}"/>
    <dgm:cxn modelId="{07F56743-383D-4E0E-9B79-89752EE91023}" type="presOf" srcId="{54CE466D-F578-4A6D-A719-A72A406381C7}" destId="{190251C4-1D3B-4F63-9087-8B2B980DC7A4}" srcOrd="0" destOrd="0" presId="urn:microsoft.com/office/officeart/2005/8/layout/vList5"/>
    <dgm:cxn modelId="{C4177E65-CE57-4061-96C0-F59FDC641282}" type="presOf" srcId="{016B7B7E-8EA8-4C4E-A184-D07EC544C172}" destId="{190251C4-1D3B-4F63-9087-8B2B980DC7A4}" srcOrd="0" destOrd="2" presId="urn:microsoft.com/office/officeart/2005/8/layout/vList5"/>
    <dgm:cxn modelId="{BF8BB167-7761-4D96-8972-BA1B3B4933B7}" type="presOf" srcId="{31149292-BCB0-436E-8F61-4E69028C828B}" destId="{51EF9816-6B1A-4992-914C-CF2608C08DAA}" srcOrd="0" destOrd="0" presId="urn:microsoft.com/office/officeart/2005/8/layout/vList5"/>
    <dgm:cxn modelId="{D913D469-6A83-4544-9C8F-49BC39140C31}" type="presOf" srcId="{CDC99137-8F8D-4BCD-9FD5-7D1EF2862FAA}" destId="{CB3446CC-7E17-44BD-BCF9-2A41A8B4C88A}" srcOrd="0" destOrd="2" presId="urn:microsoft.com/office/officeart/2005/8/layout/vList5"/>
    <dgm:cxn modelId="{C3439475-055C-4AFA-8BE5-8E873FE84147}" srcId="{96D0285A-FFB9-4DFC-B541-7152447EA185}" destId="{016B7B7E-8EA8-4C4E-A184-D07EC544C172}" srcOrd="2" destOrd="0" parTransId="{9931A1ED-FCF4-498D-AF40-B307E1CAA4E5}" sibTransId="{BFBB9B91-7378-4633-A624-F42E91CDC239}"/>
    <dgm:cxn modelId="{581DC556-0F1F-4DB4-9E54-00FF161A5202}" srcId="{C80B425F-F141-48D5-BB37-CD7F28C49698}" destId="{CDC99137-8F8D-4BCD-9FD5-7D1EF2862FAA}" srcOrd="2" destOrd="0" parTransId="{E1608934-B6B9-4D78-837C-85DE8265A7CA}" sibTransId="{38913D0B-8F62-45F7-A9C7-ED6020337265}"/>
    <dgm:cxn modelId="{87323A79-0777-4E62-BAE9-548F0FBE2277}" type="presOf" srcId="{581C0C24-EFB8-4E27-9CA6-D26BCC9926AC}" destId="{CB3446CC-7E17-44BD-BCF9-2A41A8B4C88A}" srcOrd="0" destOrd="1" presId="urn:microsoft.com/office/officeart/2005/8/layout/vList5"/>
    <dgm:cxn modelId="{9364857B-B78E-469D-892A-D31233F7FE45}" type="presOf" srcId="{03522F26-7985-42DC-A8E4-4C5D835E566A}" destId="{CB3446CC-7E17-44BD-BCF9-2A41A8B4C88A}" srcOrd="0" destOrd="0" presId="urn:microsoft.com/office/officeart/2005/8/layout/vList5"/>
    <dgm:cxn modelId="{7EEB1180-8A7C-401E-9970-3D379232313A}" type="presOf" srcId="{A4AEF22E-2590-4819-8F62-4053EFEEEAA5}" destId="{9AE1AD53-41B0-4E7B-9F85-22F81EF1A470}" srcOrd="0" destOrd="0" presId="urn:microsoft.com/office/officeart/2005/8/layout/vList5"/>
    <dgm:cxn modelId="{1600F68C-974D-4554-B7BA-94FB5B3C1E4E}" srcId="{31149292-BCB0-436E-8F61-4E69028C828B}" destId="{C80B425F-F141-48D5-BB37-CD7F28C49698}" srcOrd="1" destOrd="0" parTransId="{F447BB21-1202-44DF-B0C2-0DE9353B38D9}" sibTransId="{38823F47-2E57-4FC5-BB52-D807F041BCDA}"/>
    <dgm:cxn modelId="{97384897-C20A-48B8-AB1C-0FD094D90539}" type="presOf" srcId="{FF48BA54-933A-44CF-8D5F-6A861BA67993}" destId="{38D5DC8F-BF4C-4261-9A28-D13D79D899E9}" srcOrd="0" destOrd="0" presId="urn:microsoft.com/office/officeart/2005/8/layout/vList5"/>
    <dgm:cxn modelId="{43CF15A0-3C74-40A8-940D-D22D8B3D1328}" type="presOf" srcId="{6ECC2E2E-59FE-480A-B45D-AE727FCA7F6E}" destId="{D49B1A04-E128-40BD-90D3-9CD881CB0359}" srcOrd="0" destOrd="0" presId="urn:microsoft.com/office/officeart/2005/8/layout/vList5"/>
    <dgm:cxn modelId="{FC3C89A6-8AC3-4AD2-A784-F805BA51ED3C}" srcId="{96D0285A-FFB9-4DFC-B541-7152447EA185}" destId="{0F8E88D1-C771-452A-8D13-34E31A63623D}" srcOrd="1" destOrd="0" parTransId="{EC01D7E9-B3E0-48CB-92D6-59454B602A58}" sibTransId="{074EBCC6-F2A8-4C7B-B701-5751BB5FD8B6}"/>
    <dgm:cxn modelId="{0D443EA9-FA92-4A68-9B98-F8592D8EE5E4}" type="presOf" srcId="{C80B425F-F141-48D5-BB37-CD7F28C49698}" destId="{F6DE3505-6A09-46EB-B5A3-6F1DF959C30E}" srcOrd="0" destOrd="0" presId="urn:microsoft.com/office/officeart/2005/8/layout/vList5"/>
    <dgm:cxn modelId="{95D008AF-E5A1-4288-8BAE-62750FBEC309}" srcId="{C80B425F-F141-48D5-BB37-CD7F28C49698}" destId="{03522F26-7985-42DC-A8E4-4C5D835E566A}" srcOrd="0" destOrd="0" parTransId="{A533D607-5C54-4C93-84A6-6E126665D5D9}" sibTransId="{BCFCA4FC-80D4-4B57-9910-E20395D35356}"/>
    <dgm:cxn modelId="{6A1C0AB5-A13A-4D5D-820B-77568BA456BA}" srcId="{31149292-BCB0-436E-8F61-4E69028C828B}" destId="{6ECC2E2E-59FE-480A-B45D-AE727FCA7F6E}" srcOrd="3" destOrd="0" parTransId="{FF514527-56C1-4460-B29B-414376B7C064}" sibTransId="{683E3AC4-506B-4AB4-927A-24E79817EC31}"/>
    <dgm:cxn modelId="{C8F47BB6-8E5B-4A28-9608-23C06C7B398D}" type="presOf" srcId="{12D9689C-EC37-4B7E-B7E3-C22485874402}" destId="{CB3446CC-7E17-44BD-BCF9-2A41A8B4C88A}" srcOrd="0" destOrd="3" presId="urn:microsoft.com/office/officeart/2005/8/layout/vList5"/>
    <dgm:cxn modelId="{8EB0C9BE-4A26-48D1-A58F-DE1ED0480C84}" srcId="{C80B425F-F141-48D5-BB37-CD7F28C49698}" destId="{12D9689C-EC37-4B7E-B7E3-C22485874402}" srcOrd="3" destOrd="0" parTransId="{5C6996B9-D4A1-4CC2-B235-6B4817A242F8}" sibTransId="{6B27315D-536F-42A9-B714-BBB8D791C52A}"/>
    <dgm:cxn modelId="{F77ABBCD-F1EA-44B4-BCB2-7926771B6F21}" type="presOf" srcId="{BA032370-312A-47D4-BFC1-6C35F91E536E}" destId="{4D40E213-B09C-40B6-AB2D-1089BDAA9FFA}" srcOrd="0" destOrd="0" presId="urn:microsoft.com/office/officeart/2005/8/layout/vList5"/>
    <dgm:cxn modelId="{D1D158D8-3D26-4A01-B943-89B7004B5713}" srcId="{BA032370-312A-47D4-BFC1-6C35F91E536E}" destId="{FF48BA54-933A-44CF-8D5F-6A861BA67993}" srcOrd="0" destOrd="0" parTransId="{26053AD9-8785-4C5C-AA20-B33EA0797F8E}" sibTransId="{AE065A6A-8249-4598-87E7-63041D76B095}"/>
    <dgm:cxn modelId="{FCA88DDD-A07A-49EC-972C-A4D595435599}" type="presOf" srcId="{0F8E88D1-C771-452A-8D13-34E31A63623D}" destId="{190251C4-1D3B-4F63-9087-8B2B980DC7A4}" srcOrd="0" destOrd="1" presId="urn:microsoft.com/office/officeart/2005/8/layout/vList5"/>
    <dgm:cxn modelId="{3828A6EB-D850-4696-A9FF-740931A4A0BF}" srcId="{31149292-BCB0-436E-8F61-4E69028C828B}" destId="{96D0285A-FFB9-4DFC-B541-7152447EA185}" srcOrd="0" destOrd="0" parTransId="{889AEF80-6014-40EE-B7AE-96FF9F0A62A5}" sibTransId="{3DB5346D-2B1D-49AF-9A5E-E815BE3F9996}"/>
    <dgm:cxn modelId="{1D40A2AF-E6B4-4F14-9785-4604EBDE700F}" type="presParOf" srcId="{51EF9816-6B1A-4992-914C-CF2608C08DAA}" destId="{8162061E-D380-4920-A00E-99A445FC64B7}" srcOrd="0" destOrd="0" presId="urn:microsoft.com/office/officeart/2005/8/layout/vList5"/>
    <dgm:cxn modelId="{A9CCDAB0-CAFA-471C-9805-34211F112668}" type="presParOf" srcId="{8162061E-D380-4920-A00E-99A445FC64B7}" destId="{277A47D3-4B7B-4574-ACA3-EF8EFB2F773B}" srcOrd="0" destOrd="0" presId="urn:microsoft.com/office/officeart/2005/8/layout/vList5"/>
    <dgm:cxn modelId="{58DB07FA-5C0F-41F6-A713-AA422C6DA5C0}" type="presParOf" srcId="{8162061E-D380-4920-A00E-99A445FC64B7}" destId="{190251C4-1D3B-4F63-9087-8B2B980DC7A4}" srcOrd="1" destOrd="0" presId="urn:microsoft.com/office/officeart/2005/8/layout/vList5"/>
    <dgm:cxn modelId="{9BDFECD7-5BE2-4030-9DCC-C958F5C44C63}" type="presParOf" srcId="{51EF9816-6B1A-4992-914C-CF2608C08DAA}" destId="{4D515750-8FC5-43EC-950A-FDD5A04188A6}" srcOrd="1" destOrd="0" presId="urn:microsoft.com/office/officeart/2005/8/layout/vList5"/>
    <dgm:cxn modelId="{8DA1E27B-B614-4759-97A4-84637CA3D8EE}" type="presParOf" srcId="{51EF9816-6B1A-4992-914C-CF2608C08DAA}" destId="{F6440BEA-7E2D-4F23-A662-67EAEF2C5900}" srcOrd="2" destOrd="0" presId="urn:microsoft.com/office/officeart/2005/8/layout/vList5"/>
    <dgm:cxn modelId="{5AEC224E-89F5-496A-A82A-437818D6F4DB}" type="presParOf" srcId="{F6440BEA-7E2D-4F23-A662-67EAEF2C5900}" destId="{F6DE3505-6A09-46EB-B5A3-6F1DF959C30E}" srcOrd="0" destOrd="0" presId="urn:microsoft.com/office/officeart/2005/8/layout/vList5"/>
    <dgm:cxn modelId="{386FF2A1-7D7A-47FB-BF43-763133C4A593}" type="presParOf" srcId="{F6440BEA-7E2D-4F23-A662-67EAEF2C5900}" destId="{CB3446CC-7E17-44BD-BCF9-2A41A8B4C88A}" srcOrd="1" destOrd="0" presId="urn:microsoft.com/office/officeart/2005/8/layout/vList5"/>
    <dgm:cxn modelId="{AFA55D3F-5A6D-4DED-A5B3-1CD02159BE86}" type="presParOf" srcId="{51EF9816-6B1A-4992-914C-CF2608C08DAA}" destId="{69BF39F2-76DB-4387-B183-9B5D6AE57AC0}" srcOrd="3" destOrd="0" presId="urn:microsoft.com/office/officeart/2005/8/layout/vList5"/>
    <dgm:cxn modelId="{2ACD4B71-D17F-46D5-81E1-C7A3429245B9}" type="presParOf" srcId="{51EF9816-6B1A-4992-914C-CF2608C08DAA}" destId="{5682E704-C323-4F73-A15F-4A25B784B3BE}" srcOrd="4" destOrd="0" presId="urn:microsoft.com/office/officeart/2005/8/layout/vList5"/>
    <dgm:cxn modelId="{E0D527E8-B376-4F9A-A0D6-C92A4A252698}" type="presParOf" srcId="{5682E704-C323-4F73-A15F-4A25B784B3BE}" destId="{4D40E213-B09C-40B6-AB2D-1089BDAA9FFA}" srcOrd="0" destOrd="0" presId="urn:microsoft.com/office/officeart/2005/8/layout/vList5"/>
    <dgm:cxn modelId="{55B117A0-CEE9-4312-9593-8F2CB9553365}" type="presParOf" srcId="{5682E704-C323-4F73-A15F-4A25B784B3BE}" destId="{38D5DC8F-BF4C-4261-9A28-D13D79D899E9}" srcOrd="1" destOrd="0" presId="urn:microsoft.com/office/officeart/2005/8/layout/vList5"/>
    <dgm:cxn modelId="{A3325B41-CACC-4AEC-8716-DAB6595BC406}" type="presParOf" srcId="{51EF9816-6B1A-4992-914C-CF2608C08DAA}" destId="{EC0733EA-A645-4595-9B6B-DA399F73CE6C}" srcOrd="5" destOrd="0" presId="urn:microsoft.com/office/officeart/2005/8/layout/vList5"/>
    <dgm:cxn modelId="{7D9CC7B3-6F09-40D3-AF39-71731C42A915}" type="presParOf" srcId="{51EF9816-6B1A-4992-914C-CF2608C08DAA}" destId="{AC4AD77D-216F-4CFA-B2C5-2A755A3CE8E5}" srcOrd="6" destOrd="0" presId="urn:microsoft.com/office/officeart/2005/8/layout/vList5"/>
    <dgm:cxn modelId="{1CCCDE51-E8C9-486B-A75A-274200AEA2B4}" type="presParOf" srcId="{AC4AD77D-216F-4CFA-B2C5-2A755A3CE8E5}" destId="{D49B1A04-E128-40BD-90D3-9CD881CB0359}" srcOrd="0" destOrd="0" presId="urn:microsoft.com/office/officeart/2005/8/layout/vList5"/>
    <dgm:cxn modelId="{FE73113D-BC8A-4252-8906-CC48B1DB52C4}" type="presParOf" srcId="{AC4AD77D-216F-4CFA-B2C5-2A755A3CE8E5}" destId="{9AE1AD53-41B0-4E7B-9F85-22F81EF1A4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58CE3-273B-44AE-B19F-F243B597C36C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2B6BD77-92DD-4BAE-B6E8-E7E4F9AD6CDC}">
      <dgm:prSet/>
      <dgm:spPr/>
      <dgm:t>
        <a:bodyPr/>
        <a:lstStyle/>
        <a:p>
          <a:r>
            <a:rPr lang="fi-FI" dirty="0"/>
            <a:t>Turvealalta poistuvien työpaikkojen korvaaminen ja turvetuotantoalueiden jälkikäytön sekä ennallistamisen mahdollistaminen</a:t>
          </a:r>
          <a:endParaRPr lang="en-US" dirty="0"/>
        </a:p>
      </dgm:t>
    </dgm:pt>
    <dgm:pt modelId="{F4BA7DB2-5059-4FFB-877B-6CD163D53B96}" type="parTrans" cxnId="{7C8A6112-A4F9-4C93-854F-14711540EB65}">
      <dgm:prSet/>
      <dgm:spPr/>
      <dgm:t>
        <a:bodyPr/>
        <a:lstStyle/>
        <a:p>
          <a:endParaRPr lang="en-US"/>
        </a:p>
      </dgm:t>
    </dgm:pt>
    <dgm:pt modelId="{F614D712-8255-46D5-857D-FB03F45F439E}" type="sibTrans" cxnId="{7C8A6112-A4F9-4C93-854F-14711540EB65}">
      <dgm:prSet/>
      <dgm:spPr/>
      <dgm:t>
        <a:bodyPr/>
        <a:lstStyle/>
        <a:p>
          <a:endParaRPr lang="en-US"/>
        </a:p>
      </dgm:t>
    </dgm:pt>
    <dgm:pt modelId="{0C851CBF-199F-4A54-BDF0-9A3E4E404E6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dirty="0"/>
            <a:t>Työllisyyttä parannetaan aluetaloutta uudistamalla ja monipuolistamalla </a:t>
          </a:r>
          <a:endParaRPr lang="en-US" dirty="0"/>
        </a:p>
      </dgm:t>
    </dgm:pt>
    <dgm:pt modelId="{C3A77B48-6797-434B-BD42-3F954A9F6B4C}" type="parTrans" cxnId="{F840A771-3112-4235-825B-0C8999315DA1}">
      <dgm:prSet/>
      <dgm:spPr/>
      <dgm:t>
        <a:bodyPr/>
        <a:lstStyle/>
        <a:p>
          <a:endParaRPr lang="en-US"/>
        </a:p>
      </dgm:t>
    </dgm:pt>
    <dgm:pt modelId="{35BB10CE-BB29-4D86-B235-FA167A10C34D}" type="sibTrans" cxnId="{F840A771-3112-4235-825B-0C8999315DA1}">
      <dgm:prSet/>
      <dgm:spPr/>
      <dgm:t>
        <a:bodyPr/>
        <a:lstStyle/>
        <a:p>
          <a:endParaRPr lang="en-US"/>
        </a:p>
      </dgm:t>
    </dgm:pt>
    <dgm:pt modelId="{FBBDF3F2-E910-48A3-BC07-3DBAEAE987D5}">
      <dgm:prSet/>
      <dgm:spPr/>
      <dgm:t>
        <a:bodyPr/>
        <a:lstStyle/>
        <a:p>
          <a:r>
            <a:rPr lang="fi-FI"/>
            <a:t>Maaseudun asuttuna pitäminen ja elinkeinojen vahvistaminen</a:t>
          </a:r>
          <a:endParaRPr lang="en-US"/>
        </a:p>
      </dgm:t>
    </dgm:pt>
    <dgm:pt modelId="{98E16F0E-9118-4411-8390-6DD3F9BE572F}" type="parTrans" cxnId="{C9E40C25-F161-47ED-B40F-AF400CC5C3F1}">
      <dgm:prSet/>
      <dgm:spPr/>
      <dgm:t>
        <a:bodyPr/>
        <a:lstStyle/>
        <a:p>
          <a:endParaRPr lang="en-US"/>
        </a:p>
      </dgm:t>
    </dgm:pt>
    <dgm:pt modelId="{B3119DE3-32B1-4E1D-8268-AD559A2F6F84}" type="sibTrans" cxnId="{C9E40C25-F161-47ED-B40F-AF400CC5C3F1}">
      <dgm:prSet/>
      <dgm:spPr/>
      <dgm:t>
        <a:bodyPr/>
        <a:lstStyle/>
        <a:p>
          <a:endParaRPr lang="en-US"/>
        </a:p>
      </dgm:t>
    </dgm:pt>
    <dgm:pt modelId="{5085E5D2-C838-45CD-9701-88273150A46B}">
      <dgm:prSet/>
      <dgm:spPr/>
      <dgm:t>
        <a:bodyPr/>
        <a:lstStyle/>
        <a:p>
          <a:r>
            <a:rPr lang="fi-FI"/>
            <a:t>Turvemateriaalien korvaaminen</a:t>
          </a:r>
          <a:endParaRPr lang="en-US"/>
        </a:p>
      </dgm:t>
    </dgm:pt>
    <dgm:pt modelId="{7AF52D45-FB1D-496D-9FC8-48454F4B99D5}" type="parTrans" cxnId="{0D298853-9CF5-4378-8861-A2A596AF1894}">
      <dgm:prSet/>
      <dgm:spPr/>
      <dgm:t>
        <a:bodyPr/>
        <a:lstStyle/>
        <a:p>
          <a:endParaRPr lang="en-US"/>
        </a:p>
      </dgm:t>
    </dgm:pt>
    <dgm:pt modelId="{D61B5773-38B6-49A2-93E0-431BDF15F011}" type="sibTrans" cxnId="{0D298853-9CF5-4378-8861-A2A596AF1894}">
      <dgm:prSet/>
      <dgm:spPr/>
      <dgm:t>
        <a:bodyPr/>
        <a:lstStyle/>
        <a:p>
          <a:endParaRPr lang="en-US"/>
        </a:p>
      </dgm:t>
    </dgm:pt>
    <dgm:pt modelId="{64763A42-789C-4158-8AAF-F016ED55C338}">
      <dgm:prSet/>
      <dgm:spPr/>
      <dgm:t>
        <a:bodyPr/>
        <a:lstStyle/>
        <a:p>
          <a:r>
            <a:rPr lang="fi-FI" dirty="0"/>
            <a:t>Kiertotalouden TKI-toiminta</a:t>
          </a:r>
          <a:endParaRPr lang="en-US" dirty="0"/>
        </a:p>
      </dgm:t>
    </dgm:pt>
    <dgm:pt modelId="{BECD00CE-C7B2-496B-9F43-CFC1F117DFF8}" type="parTrans" cxnId="{F31B021D-3633-4253-B344-DCD44282A734}">
      <dgm:prSet/>
      <dgm:spPr/>
      <dgm:t>
        <a:bodyPr/>
        <a:lstStyle/>
        <a:p>
          <a:endParaRPr lang="en-US"/>
        </a:p>
      </dgm:t>
    </dgm:pt>
    <dgm:pt modelId="{052B5AC6-1DED-47D3-89AF-960FF0B4A543}" type="sibTrans" cxnId="{F31B021D-3633-4253-B344-DCD44282A734}">
      <dgm:prSet/>
      <dgm:spPr/>
      <dgm:t>
        <a:bodyPr/>
        <a:lstStyle/>
        <a:p>
          <a:endParaRPr lang="en-US"/>
        </a:p>
      </dgm:t>
    </dgm:pt>
    <dgm:pt modelId="{0C7A6D21-CEBA-4EC6-8367-2AD3024D5E36}">
      <dgm:prSet/>
      <dgm:spPr/>
      <dgm:t>
        <a:bodyPr/>
        <a:lstStyle/>
        <a:p>
          <a:r>
            <a:rPr lang="fi-FI" dirty="0"/>
            <a:t>Matkailun kehittäminen</a:t>
          </a:r>
          <a:endParaRPr lang="en-US" dirty="0"/>
        </a:p>
      </dgm:t>
    </dgm:pt>
    <dgm:pt modelId="{F9344AE0-B148-4923-81EC-C2EFB1B1663A}" type="parTrans" cxnId="{664D009F-26F9-4F5A-A54C-AACBF8B795F0}">
      <dgm:prSet/>
      <dgm:spPr/>
      <dgm:t>
        <a:bodyPr/>
        <a:lstStyle/>
        <a:p>
          <a:endParaRPr lang="en-US"/>
        </a:p>
      </dgm:t>
    </dgm:pt>
    <dgm:pt modelId="{278E3863-5417-453A-82B8-BA323000906B}" type="sibTrans" cxnId="{664D009F-26F9-4F5A-A54C-AACBF8B795F0}">
      <dgm:prSet/>
      <dgm:spPr/>
      <dgm:t>
        <a:bodyPr/>
        <a:lstStyle/>
        <a:p>
          <a:endParaRPr lang="en-US"/>
        </a:p>
      </dgm:t>
    </dgm:pt>
    <dgm:pt modelId="{67805315-B001-4EAD-AD3F-9F704633906C}">
      <dgm:prSet/>
      <dgm:spPr/>
      <dgm:t>
        <a:bodyPr/>
        <a:lstStyle/>
        <a:p>
          <a:r>
            <a:rPr lang="fi-FI"/>
            <a:t>Energiahuollon turvaaminen ja uusiutuvan energian TKI</a:t>
          </a:r>
          <a:endParaRPr lang="en-US"/>
        </a:p>
      </dgm:t>
    </dgm:pt>
    <dgm:pt modelId="{CF5896CB-596A-4604-96B2-03ED8145F93E}" type="parTrans" cxnId="{6F2AE02D-6365-4BBA-9F04-1EC977E3C753}">
      <dgm:prSet/>
      <dgm:spPr/>
      <dgm:t>
        <a:bodyPr/>
        <a:lstStyle/>
        <a:p>
          <a:endParaRPr lang="en-US"/>
        </a:p>
      </dgm:t>
    </dgm:pt>
    <dgm:pt modelId="{85A8AE6B-DB2C-438F-9B60-41F8C2229FDF}" type="sibTrans" cxnId="{6F2AE02D-6365-4BBA-9F04-1EC977E3C753}">
      <dgm:prSet/>
      <dgm:spPr/>
      <dgm:t>
        <a:bodyPr/>
        <a:lstStyle/>
        <a:p>
          <a:endParaRPr lang="en-US"/>
        </a:p>
      </dgm:t>
    </dgm:pt>
    <dgm:pt modelId="{380CD1A7-F0D8-402A-9451-D5D58E8E5266}">
      <dgm:prSet/>
      <dgm:spPr/>
      <dgm:t>
        <a:bodyPr/>
        <a:lstStyle/>
        <a:p>
          <a:r>
            <a:rPr lang="fi-FI" dirty="0"/>
            <a:t>Energiantuotannon muuntaminen uusiutuvaan ja puhtaaseen energiaan perustuvaksi</a:t>
          </a:r>
          <a:endParaRPr lang="en-US" dirty="0"/>
        </a:p>
      </dgm:t>
    </dgm:pt>
    <dgm:pt modelId="{CAA6A502-8563-4131-9E68-B24308B57FD4}" type="parTrans" cxnId="{6BCA2420-E1F1-4B4F-BEA5-A5C0031697BB}">
      <dgm:prSet/>
      <dgm:spPr/>
      <dgm:t>
        <a:bodyPr/>
        <a:lstStyle/>
        <a:p>
          <a:endParaRPr lang="en-US"/>
        </a:p>
      </dgm:t>
    </dgm:pt>
    <dgm:pt modelId="{6317EEDD-0419-4C7F-8644-48169CB08EBF}" type="sibTrans" cxnId="{6BCA2420-E1F1-4B4F-BEA5-A5C0031697BB}">
      <dgm:prSet/>
      <dgm:spPr/>
      <dgm:t>
        <a:bodyPr/>
        <a:lstStyle/>
        <a:p>
          <a:endParaRPr lang="en-US"/>
        </a:p>
      </dgm:t>
    </dgm:pt>
    <dgm:pt modelId="{DC2AD822-F8FD-4425-9D6B-4B45C84FC0F0}">
      <dgm:prSet/>
      <dgm:spPr/>
      <dgm:t>
        <a:bodyPr/>
        <a:lstStyle/>
        <a:p>
          <a:r>
            <a:rPr lang="fi-FI"/>
            <a:t>Edistetään energiasiirtymää voimakkaalla TKI-panoksella polttoon perustumattomiin energiamuotoihin ja energiatehokkuuteen. </a:t>
          </a:r>
          <a:endParaRPr lang="en-US"/>
        </a:p>
      </dgm:t>
    </dgm:pt>
    <dgm:pt modelId="{71C35A09-6CD2-4874-BBB9-2C4286FBDFDC}" type="parTrans" cxnId="{384A3523-E5AF-4A28-8E17-8F9D8298CB5D}">
      <dgm:prSet/>
      <dgm:spPr/>
      <dgm:t>
        <a:bodyPr/>
        <a:lstStyle/>
        <a:p>
          <a:endParaRPr lang="en-US"/>
        </a:p>
      </dgm:t>
    </dgm:pt>
    <dgm:pt modelId="{73E8ADDE-664C-4D74-8955-FA44DBB1E022}" type="sibTrans" cxnId="{384A3523-E5AF-4A28-8E17-8F9D8298CB5D}">
      <dgm:prSet/>
      <dgm:spPr/>
      <dgm:t>
        <a:bodyPr/>
        <a:lstStyle/>
        <a:p>
          <a:endParaRPr lang="en-US"/>
        </a:p>
      </dgm:t>
    </dgm:pt>
    <dgm:pt modelId="{63C5EA10-A71B-4875-AC3B-32FE71695FEC}">
      <dgm:prSet/>
      <dgm:spPr/>
      <dgm:t>
        <a:bodyPr/>
        <a:lstStyle/>
        <a:p>
          <a:r>
            <a:rPr lang="fi-FI"/>
            <a:t>Uudet työpaikat ja koulutus</a:t>
          </a:r>
          <a:endParaRPr lang="en-US"/>
        </a:p>
      </dgm:t>
    </dgm:pt>
    <dgm:pt modelId="{D80A0446-96C3-4EEE-92CF-BE26991EC23A}" type="parTrans" cxnId="{A06FDDED-46B1-4B6D-9169-9592D80F52D1}">
      <dgm:prSet/>
      <dgm:spPr/>
      <dgm:t>
        <a:bodyPr/>
        <a:lstStyle/>
        <a:p>
          <a:endParaRPr lang="en-US"/>
        </a:p>
      </dgm:t>
    </dgm:pt>
    <dgm:pt modelId="{E7D85927-248F-4BD3-93F3-6C88079BF508}" type="sibTrans" cxnId="{A06FDDED-46B1-4B6D-9169-9592D80F52D1}">
      <dgm:prSet/>
      <dgm:spPr/>
      <dgm:t>
        <a:bodyPr/>
        <a:lstStyle/>
        <a:p>
          <a:endParaRPr lang="en-US"/>
        </a:p>
      </dgm:t>
    </dgm:pt>
    <dgm:pt modelId="{918426EE-BD09-4311-A407-B994B8E79946}">
      <dgm:prSet/>
      <dgm:spPr/>
      <dgm:t>
        <a:bodyPr/>
        <a:lstStyle/>
        <a:p>
          <a:r>
            <a:rPr lang="fi-FI"/>
            <a:t>Uudelleenkoulutus ja uusien taitojen hankkiminen;</a:t>
          </a:r>
        </a:p>
      </dgm:t>
    </dgm:pt>
    <dgm:pt modelId="{50305E46-79D7-4FFB-9066-F96EA092F758}" type="parTrans" cxnId="{B7D5245E-064A-45D0-9963-8F05DF344F6C}">
      <dgm:prSet/>
      <dgm:spPr/>
      <dgm:t>
        <a:bodyPr/>
        <a:lstStyle/>
        <a:p>
          <a:endParaRPr lang="fi-FI"/>
        </a:p>
      </dgm:t>
    </dgm:pt>
    <dgm:pt modelId="{E67FA08E-3CE2-4819-87B7-87F82A267C6A}" type="sibTrans" cxnId="{B7D5245E-064A-45D0-9963-8F05DF344F6C}">
      <dgm:prSet/>
      <dgm:spPr/>
      <dgm:t>
        <a:bodyPr/>
        <a:lstStyle/>
        <a:p>
          <a:endParaRPr lang="fi-FI"/>
        </a:p>
      </dgm:t>
    </dgm:pt>
    <dgm:pt modelId="{F2789E02-D1FA-4E4E-9FF3-2BD14E50A7F8}">
      <dgm:prSet/>
      <dgm:spPr/>
      <dgm:t>
        <a:bodyPr/>
        <a:lstStyle/>
        <a:p>
          <a:r>
            <a:rPr lang="fi-FI"/>
            <a:t>Turvesektorin yrittäjien ja turvesektorin muiden toimijoiden osaamisen ja valmiuksien kehittäminen </a:t>
          </a:r>
          <a:endParaRPr lang="fi-FI" dirty="0"/>
        </a:p>
      </dgm:t>
    </dgm:pt>
    <dgm:pt modelId="{B5E757A3-0C40-41C0-8162-FE3DBC5A2A92}" type="parTrans" cxnId="{F3E4D356-D04A-4C52-8DC5-8729F0539B67}">
      <dgm:prSet/>
      <dgm:spPr/>
      <dgm:t>
        <a:bodyPr/>
        <a:lstStyle/>
        <a:p>
          <a:endParaRPr lang="fi-FI"/>
        </a:p>
      </dgm:t>
    </dgm:pt>
    <dgm:pt modelId="{137ED7D8-672E-4880-823A-5712E71B6E1C}" type="sibTrans" cxnId="{F3E4D356-D04A-4C52-8DC5-8729F0539B67}">
      <dgm:prSet/>
      <dgm:spPr/>
      <dgm:t>
        <a:bodyPr/>
        <a:lstStyle/>
        <a:p>
          <a:endParaRPr lang="fi-FI"/>
        </a:p>
      </dgm:t>
    </dgm:pt>
    <dgm:pt modelId="{0D5F5E8C-7FDA-4E54-82ED-419CD5BD80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/>
            <a:t>Tuetaan</a:t>
          </a:r>
          <a:r>
            <a:rPr lang="en-US" dirty="0"/>
            <a:t> </a:t>
          </a:r>
          <a:r>
            <a:rPr lang="en-US" dirty="0" err="1"/>
            <a:t>yritysten</a:t>
          </a:r>
          <a:r>
            <a:rPr lang="en-US" dirty="0"/>
            <a:t> </a:t>
          </a:r>
          <a:r>
            <a:rPr lang="en-US" dirty="0" err="1"/>
            <a:t>uudistumista</a:t>
          </a:r>
          <a:r>
            <a:rPr lang="en-US" dirty="0"/>
            <a:t> ja </a:t>
          </a:r>
          <a:r>
            <a:rPr lang="en-US" dirty="0" err="1"/>
            <a:t>kasvua</a:t>
          </a:r>
          <a:endParaRPr lang="en-US" dirty="0"/>
        </a:p>
      </dgm:t>
    </dgm:pt>
    <dgm:pt modelId="{4DBD5DC6-FD79-44CF-B747-72B06A0D408B}" type="parTrans" cxnId="{8EE92196-103B-4262-A73E-D7C8887B791C}">
      <dgm:prSet/>
      <dgm:spPr/>
    </dgm:pt>
    <dgm:pt modelId="{963151BC-B9DC-4C26-BE95-60ACFDFFAE34}" type="sibTrans" cxnId="{8EE92196-103B-4262-A73E-D7C8887B791C}">
      <dgm:prSet/>
      <dgm:spPr/>
    </dgm:pt>
    <dgm:pt modelId="{798CEA1F-7479-4113-8767-8B32F4A50D44}" type="pres">
      <dgm:prSet presAssocID="{FED58CE3-273B-44AE-B19F-F243B597C36C}" presName="Name0" presStyleCnt="0">
        <dgm:presLayoutVars>
          <dgm:dir/>
          <dgm:animLvl val="lvl"/>
          <dgm:resizeHandles val="exact"/>
        </dgm:presLayoutVars>
      </dgm:prSet>
      <dgm:spPr/>
    </dgm:pt>
    <dgm:pt modelId="{A196EE41-0280-4470-A48C-2DCC32CE4505}" type="pres">
      <dgm:prSet presAssocID="{B2B6BD77-92DD-4BAE-B6E8-E7E4F9AD6CDC}" presName="composite" presStyleCnt="0"/>
      <dgm:spPr/>
    </dgm:pt>
    <dgm:pt modelId="{8441F9B0-A8EA-4D20-A3BE-35B4DE0E551F}" type="pres">
      <dgm:prSet presAssocID="{B2B6BD77-92DD-4BAE-B6E8-E7E4F9AD6CDC}" presName="parTx" presStyleLbl="alignNode1" presStyleIdx="0" presStyleCnt="4" custScaleX="112619" custScaleY="131872" custLinFactNeighborX="-212" custLinFactNeighborY="-16672">
        <dgm:presLayoutVars>
          <dgm:chMax val="0"/>
          <dgm:chPref val="0"/>
          <dgm:bulletEnabled val="1"/>
        </dgm:presLayoutVars>
      </dgm:prSet>
      <dgm:spPr/>
    </dgm:pt>
    <dgm:pt modelId="{75525094-D721-431E-966C-135568C2B1D3}" type="pres">
      <dgm:prSet presAssocID="{B2B6BD77-92DD-4BAE-B6E8-E7E4F9AD6CDC}" presName="desTx" presStyleLbl="alignAccFollowNode1" presStyleIdx="0" presStyleCnt="4" custScaleX="112619" custScaleY="100000">
        <dgm:presLayoutVars>
          <dgm:bulletEnabled val="1"/>
        </dgm:presLayoutVars>
      </dgm:prSet>
      <dgm:spPr/>
    </dgm:pt>
    <dgm:pt modelId="{C11BCC8A-BFA2-4294-B7D7-FFA8B8B2D66C}" type="pres">
      <dgm:prSet presAssocID="{F614D712-8255-46D5-857D-FB03F45F439E}" presName="space" presStyleCnt="0"/>
      <dgm:spPr/>
    </dgm:pt>
    <dgm:pt modelId="{26407451-DB77-41E7-9B51-AA7EC91FC224}" type="pres">
      <dgm:prSet presAssocID="{FBBDF3F2-E910-48A3-BC07-3DBAEAE987D5}" presName="composite" presStyleCnt="0"/>
      <dgm:spPr/>
    </dgm:pt>
    <dgm:pt modelId="{F130AE17-AF60-40C9-8A30-ACF415DCD761}" type="pres">
      <dgm:prSet presAssocID="{FBBDF3F2-E910-48A3-BC07-3DBAEAE987D5}" presName="parTx" presStyleLbl="alignNode1" presStyleIdx="1" presStyleCnt="4" custScaleX="112619" custScaleY="131872" custLinFactNeighborY="-15630">
        <dgm:presLayoutVars>
          <dgm:chMax val="0"/>
          <dgm:chPref val="0"/>
          <dgm:bulletEnabled val="1"/>
        </dgm:presLayoutVars>
      </dgm:prSet>
      <dgm:spPr/>
    </dgm:pt>
    <dgm:pt modelId="{FD21D349-A76C-46DE-8AEF-B59123B0D43E}" type="pres">
      <dgm:prSet presAssocID="{FBBDF3F2-E910-48A3-BC07-3DBAEAE987D5}" presName="desTx" presStyleLbl="alignAccFollowNode1" presStyleIdx="1" presStyleCnt="4" custScaleX="112619" custScaleY="100000">
        <dgm:presLayoutVars>
          <dgm:bulletEnabled val="1"/>
        </dgm:presLayoutVars>
      </dgm:prSet>
      <dgm:spPr/>
    </dgm:pt>
    <dgm:pt modelId="{CCC710CB-E1C8-4CDE-A5BC-006DD9B29A4C}" type="pres">
      <dgm:prSet presAssocID="{B3119DE3-32B1-4E1D-8268-AD559A2F6F84}" presName="space" presStyleCnt="0"/>
      <dgm:spPr/>
    </dgm:pt>
    <dgm:pt modelId="{4B61399F-E8D5-4C91-BDAD-5B40A3DB568C}" type="pres">
      <dgm:prSet presAssocID="{67805315-B001-4EAD-AD3F-9F704633906C}" presName="composite" presStyleCnt="0"/>
      <dgm:spPr/>
    </dgm:pt>
    <dgm:pt modelId="{0FE0FC10-7B4B-4B48-9B77-95508C471C6F}" type="pres">
      <dgm:prSet presAssocID="{67805315-B001-4EAD-AD3F-9F704633906C}" presName="parTx" presStyleLbl="alignNode1" presStyleIdx="2" presStyleCnt="4" custScaleX="112619" custScaleY="131872" custLinFactNeighborY="-15630">
        <dgm:presLayoutVars>
          <dgm:chMax val="0"/>
          <dgm:chPref val="0"/>
          <dgm:bulletEnabled val="1"/>
        </dgm:presLayoutVars>
      </dgm:prSet>
      <dgm:spPr/>
    </dgm:pt>
    <dgm:pt modelId="{96E247DB-79A6-4A73-9D24-BDEEB96D743C}" type="pres">
      <dgm:prSet presAssocID="{67805315-B001-4EAD-AD3F-9F704633906C}" presName="desTx" presStyleLbl="alignAccFollowNode1" presStyleIdx="2" presStyleCnt="4" custScaleX="112619" custScaleY="100000">
        <dgm:presLayoutVars>
          <dgm:bulletEnabled val="1"/>
        </dgm:presLayoutVars>
      </dgm:prSet>
      <dgm:spPr/>
    </dgm:pt>
    <dgm:pt modelId="{A15361B2-4F72-440F-A8F6-EEEB24A6E05D}" type="pres">
      <dgm:prSet presAssocID="{85A8AE6B-DB2C-438F-9B60-41F8C2229FDF}" presName="space" presStyleCnt="0"/>
      <dgm:spPr/>
    </dgm:pt>
    <dgm:pt modelId="{F2121B54-AA4A-4F09-A891-1686DFB632BB}" type="pres">
      <dgm:prSet presAssocID="{63C5EA10-A71B-4875-AC3B-32FE71695FEC}" presName="composite" presStyleCnt="0"/>
      <dgm:spPr/>
    </dgm:pt>
    <dgm:pt modelId="{5020F49C-7DEF-4353-9091-647821B34041}" type="pres">
      <dgm:prSet presAssocID="{63C5EA10-A71B-4875-AC3B-32FE71695FEC}" presName="parTx" presStyleLbl="alignNode1" presStyleIdx="3" presStyleCnt="4" custScaleX="112619" custScaleY="131872" custLinFactNeighborY="-15630">
        <dgm:presLayoutVars>
          <dgm:chMax val="0"/>
          <dgm:chPref val="0"/>
          <dgm:bulletEnabled val="1"/>
        </dgm:presLayoutVars>
      </dgm:prSet>
      <dgm:spPr/>
    </dgm:pt>
    <dgm:pt modelId="{8E9D2430-968B-4679-9023-B705B09D54F4}" type="pres">
      <dgm:prSet presAssocID="{63C5EA10-A71B-4875-AC3B-32FE71695FEC}" presName="desTx" presStyleLbl="alignAccFollowNode1" presStyleIdx="3" presStyleCnt="4" custScaleX="112619" custScaleY="100000">
        <dgm:presLayoutVars>
          <dgm:bulletEnabled val="1"/>
        </dgm:presLayoutVars>
      </dgm:prSet>
      <dgm:spPr/>
    </dgm:pt>
  </dgm:ptLst>
  <dgm:cxnLst>
    <dgm:cxn modelId="{7C8A6112-A4F9-4C93-854F-14711540EB65}" srcId="{FED58CE3-273B-44AE-B19F-F243B597C36C}" destId="{B2B6BD77-92DD-4BAE-B6E8-E7E4F9AD6CDC}" srcOrd="0" destOrd="0" parTransId="{F4BA7DB2-5059-4FFB-877B-6CD163D53B96}" sibTransId="{F614D712-8255-46D5-857D-FB03F45F439E}"/>
    <dgm:cxn modelId="{73262F16-1170-4FC1-88E1-E9B9818B11D6}" type="presOf" srcId="{64763A42-789C-4158-8AAF-F016ED55C338}" destId="{FD21D349-A76C-46DE-8AEF-B59123B0D43E}" srcOrd="0" destOrd="1" presId="urn:microsoft.com/office/officeart/2005/8/layout/hList1"/>
    <dgm:cxn modelId="{F31B021D-3633-4253-B344-DCD44282A734}" srcId="{FBBDF3F2-E910-48A3-BC07-3DBAEAE987D5}" destId="{64763A42-789C-4158-8AAF-F016ED55C338}" srcOrd="1" destOrd="0" parTransId="{BECD00CE-C7B2-496B-9F43-CFC1F117DFF8}" sibTransId="{052B5AC6-1DED-47D3-89AF-960FF0B4A543}"/>
    <dgm:cxn modelId="{6BCA2420-E1F1-4B4F-BEA5-A5C0031697BB}" srcId="{67805315-B001-4EAD-AD3F-9F704633906C}" destId="{380CD1A7-F0D8-402A-9451-D5D58E8E5266}" srcOrd="0" destOrd="0" parTransId="{CAA6A502-8563-4131-9E68-B24308B57FD4}" sibTransId="{6317EEDD-0419-4C7F-8644-48169CB08EBF}"/>
    <dgm:cxn modelId="{384A3523-E5AF-4A28-8E17-8F9D8298CB5D}" srcId="{67805315-B001-4EAD-AD3F-9F704633906C}" destId="{DC2AD822-F8FD-4425-9D6B-4B45C84FC0F0}" srcOrd="1" destOrd="0" parTransId="{71C35A09-6CD2-4874-BBB9-2C4286FBDFDC}" sibTransId="{73E8ADDE-664C-4D74-8955-FA44DBB1E022}"/>
    <dgm:cxn modelId="{C9E40C25-F161-47ED-B40F-AF400CC5C3F1}" srcId="{FED58CE3-273B-44AE-B19F-F243B597C36C}" destId="{FBBDF3F2-E910-48A3-BC07-3DBAEAE987D5}" srcOrd="1" destOrd="0" parTransId="{98E16F0E-9118-4411-8390-6DD3F9BE572F}" sibTransId="{B3119DE3-32B1-4E1D-8268-AD559A2F6F84}"/>
    <dgm:cxn modelId="{FA327425-DE4D-4F6D-AD46-A3161B444A9C}" type="presOf" srcId="{5085E5D2-C838-45CD-9701-88273150A46B}" destId="{FD21D349-A76C-46DE-8AEF-B59123B0D43E}" srcOrd="0" destOrd="0" presId="urn:microsoft.com/office/officeart/2005/8/layout/hList1"/>
    <dgm:cxn modelId="{6F2AE02D-6365-4BBA-9F04-1EC977E3C753}" srcId="{FED58CE3-273B-44AE-B19F-F243B597C36C}" destId="{67805315-B001-4EAD-AD3F-9F704633906C}" srcOrd="2" destOrd="0" parTransId="{CF5896CB-596A-4604-96B2-03ED8145F93E}" sibTransId="{85A8AE6B-DB2C-438F-9B60-41F8C2229FDF}"/>
    <dgm:cxn modelId="{E8727739-A818-4B49-8AF9-A76AA98FE2C6}" type="presOf" srcId="{B2B6BD77-92DD-4BAE-B6E8-E7E4F9AD6CDC}" destId="{8441F9B0-A8EA-4D20-A3BE-35B4DE0E551F}" srcOrd="0" destOrd="0" presId="urn:microsoft.com/office/officeart/2005/8/layout/hList1"/>
    <dgm:cxn modelId="{4BDC955D-F834-4A81-A63C-DFB1A887AA15}" type="presOf" srcId="{F2789E02-D1FA-4E4E-9FF3-2BD14E50A7F8}" destId="{8E9D2430-968B-4679-9023-B705B09D54F4}" srcOrd="0" destOrd="1" presId="urn:microsoft.com/office/officeart/2005/8/layout/hList1"/>
    <dgm:cxn modelId="{B7D5245E-064A-45D0-9963-8F05DF344F6C}" srcId="{63C5EA10-A71B-4875-AC3B-32FE71695FEC}" destId="{918426EE-BD09-4311-A407-B994B8E79946}" srcOrd="0" destOrd="0" parTransId="{50305E46-79D7-4FFB-9066-F96EA092F758}" sibTransId="{E67FA08E-3CE2-4819-87B7-87F82A267C6A}"/>
    <dgm:cxn modelId="{F840A771-3112-4235-825B-0C8999315DA1}" srcId="{B2B6BD77-92DD-4BAE-B6E8-E7E4F9AD6CDC}" destId="{0C851CBF-199F-4A54-BDF0-9A3E4E404E66}" srcOrd="0" destOrd="0" parTransId="{C3A77B48-6797-434B-BD42-3F954A9F6B4C}" sibTransId="{35BB10CE-BB29-4D86-B235-FA167A10C34D}"/>
    <dgm:cxn modelId="{0D298853-9CF5-4378-8861-A2A596AF1894}" srcId="{FBBDF3F2-E910-48A3-BC07-3DBAEAE987D5}" destId="{5085E5D2-C838-45CD-9701-88273150A46B}" srcOrd="0" destOrd="0" parTransId="{7AF52D45-FB1D-496D-9FC8-48454F4B99D5}" sibTransId="{D61B5773-38B6-49A2-93E0-431BDF15F011}"/>
    <dgm:cxn modelId="{F3E4D356-D04A-4C52-8DC5-8729F0539B67}" srcId="{63C5EA10-A71B-4875-AC3B-32FE71695FEC}" destId="{F2789E02-D1FA-4E4E-9FF3-2BD14E50A7F8}" srcOrd="1" destOrd="0" parTransId="{B5E757A3-0C40-41C0-8162-FE3DBC5A2A92}" sibTransId="{137ED7D8-672E-4880-823A-5712E71B6E1C}"/>
    <dgm:cxn modelId="{C8B1007F-B749-4848-8DD1-C314881EEB6B}" type="presOf" srcId="{0D5F5E8C-7FDA-4E54-82ED-419CD5BD80C0}" destId="{75525094-D721-431E-966C-135568C2B1D3}" srcOrd="0" destOrd="1" presId="urn:microsoft.com/office/officeart/2005/8/layout/hList1"/>
    <dgm:cxn modelId="{F2DF8181-C928-47BC-8FF5-D06E71A9CD6F}" type="presOf" srcId="{918426EE-BD09-4311-A407-B994B8E79946}" destId="{8E9D2430-968B-4679-9023-B705B09D54F4}" srcOrd="0" destOrd="0" presId="urn:microsoft.com/office/officeart/2005/8/layout/hList1"/>
    <dgm:cxn modelId="{0551E281-8532-463B-94A9-5D4BCC3CEB19}" type="presOf" srcId="{DC2AD822-F8FD-4425-9D6B-4B45C84FC0F0}" destId="{96E247DB-79A6-4A73-9D24-BDEEB96D743C}" srcOrd="0" destOrd="1" presId="urn:microsoft.com/office/officeart/2005/8/layout/hList1"/>
    <dgm:cxn modelId="{81C07482-87FB-45CE-8E0C-FCB777B90E21}" type="presOf" srcId="{0C7A6D21-CEBA-4EC6-8367-2AD3024D5E36}" destId="{FD21D349-A76C-46DE-8AEF-B59123B0D43E}" srcOrd="0" destOrd="2" presId="urn:microsoft.com/office/officeart/2005/8/layout/hList1"/>
    <dgm:cxn modelId="{21E8C482-A062-48C6-8ECC-8244A6649AE3}" type="presOf" srcId="{380CD1A7-F0D8-402A-9451-D5D58E8E5266}" destId="{96E247DB-79A6-4A73-9D24-BDEEB96D743C}" srcOrd="0" destOrd="0" presId="urn:microsoft.com/office/officeart/2005/8/layout/hList1"/>
    <dgm:cxn modelId="{CD0D358F-6FA9-4735-AAF4-64ED8066DBD0}" type="presOf" srcId="{0C851CBF-199F-4A54-BDF0-9A3E4E404E66}" destId="{75525094-D721-431E-966C-135568C2B1D3}" srcOrd="0" destOrd="0" presId="urn:microsoft.com/office/officeart/2005/8/layout/hList1"/>
    <dgm:cxn modelId="{9D690291-0224-41B0-877C-46A758F9B2E9}" type="presOf" srcId="{FED58CE3-273B-44AE-B19F-F243B597C36C}" destId="{798CEA1F-7479-4113-8767-8B32F4A50D44}" srcOrd="0" destOrd="0" presId="urn:microsoft.com/office/officeart/2005/8/layout/hList1"/>
    <dgm:cxn modelId="{8EE92196-103B-4262-A73E-D7C8887B791C}" srcId="{B2B6BD77-92DD-4BAE-B6E8-E7E4F9AD6CDC}" destId="{0D5F5E8C-7FDA-4E54-82ED-419CD5BD80C0}" srcOrd="1" destOrd="0" parTransId="{4DBD5DC6-FD79-44CF-B747-72B06A0D408B}" sibTransId="{963151BC-B9DC-4C26-BE95-60ACFDFFAE34}"/>
    <dgm:cxn modelId="{664D009F-26F9-4F5A-A54C-AACBF8B795F0}" srcId="{FBBDF3F2-E910-48A3-BC07-3DBAEAE987D5}" destId="{0C7A6D21-CEBA-4EC6-8367-2AD3024D5E36}" srcOrd="2" destOrd="0" parTransId="{F9344AE0-B148-4923-81EC-C2EFB1B1663A}" sibTransId="{278E3863-5417-453A-82B8-BA323000906B}"/>
    <dgm:cxn modelId="{440C01E3-6F5C-4B04-AB09-690C26EBEC6E}" type="presOf" srcId="{67805315-B001-4EAD-AD3F-9F704633906C}" destId="{0FE0FC10-7B4B-4B48-9B77-95508C471C6F}" srcOrd="0" destOrd="0" presId="urn:microsoft.com/office/officeart/2005/8/layout/hList1"/>
    <dgm:cxn modelId="{A06FDDED-46B1-4B6D-9169-9592D80F52D1}" srcId="{FED58CE3-273B-44AE-B19F-F243B597C36C}" destId="{63C5EA10-A71B-4875-AC3B-32FE71695FEC}" srcOrd="3" destOrd="0" parTransId="{D80A0446-96C3-4EEE-92CF-BE26991EC23A}" sibTransId="{E7D85927-248F-4BD3-93F3-6C88079BF508}"/>
    <dgm:cxn modelId="{819128F0-BCC1-41AB-AC01-E1E4C8059C95}" type="presOf" srcId="{FBBDF3F2-E910-48A3-BC07-3DBAEAE987D5}" destId="{F130AE17-AF60-40C9-8A30-ACF415DCD761}" srcOrd="0" destOrd="0" presId="urn:microsoft.com/office/officeart/2005/8/layout/hList1"/>
    <dgm:cxn modelId="{122183F8-80B3-471B-9FF2-12176F84FC32}" type="presOf" srcId="{63C5EA10-A71B-4875-AC3B-32FE71695FEC}" destId="{5020F49C-7DEF-4353-9091-647821B34041}" srcOrd="0" destOrd="0" presId="urn:microsoft.com/office/officeart/2005/8/layout/hList1"/>
    <dgm:cxn modelId="{83390627-F91B-4BE0-AC91-73E09D6808E0}" type="presParOf" srcId="{798CEA1F-7479-4113-8767-8B32F4A50D44}" destId="{A196EE41-0280-4470-A48C-2DCC32CE4505}" srcOrd="0" destOrd="0" presId="urn:microsoft.com/office/officeart/2005/8/layout/hList1"/>
    <dgm:cxn modelId="{F715168A-588E-46AF-9036-70ABAAB9025C}" type="presParOf" srcId="{A196EE41-0280-4470-A48C-2DCC32CE4505}" destId="{8441F9B0-A8EA-4D20-A3BE-35B4DE0E551F}" srcOrd="0" destOrd="0" presId="urn:microsoft.com/office/officeart/2005/8/layout/hList1"/>
    <dgm:cxn modelId="{98494268-1CC2-4B58-973D-5DCD4D7E98B2}" type="presParOf" srcId="{A196EE41-0280-4470-A48C-2DCC32CE4505}" destId="{75525094-D721-431E-966C-135568C2B1D3}" srcOrd="1" destOrd="0" presId="urn:microsoft.com/office/officeart/2005/8/layout/hList1"/>
    <dgm:cxn modelId="{EFAFC78B-619E-44BB-B0B2-35AA299C1595}" type="presParOf" srcId="{798CEA1F-7479-4113-8767-8B32F4A50D44}" destId="{C11BCC8A-BFA2-4294-B7D7-FFA8B8B2D66C}" srcOrd="1" destOrd="0" presId="urn:microsoft.com/office/officeart/2005/8/layout/hList1"/>
    <dgm:cxn modelId="{B0AE965A-C3CE-41F9-870C-5D5E528F0461}" type="presParOf" srcId="{798CEA1F-7479-4113-8767-8B32F4A50D44}" destId="{26407451-DB77-41E7-9B51-AA7EC91FC224}" srcOrd="2" destOrd="0" presId="urn:microsoft.com/office/officeart/2005/8/layout/hList1"/>
    <dgm:cxn modelId="{95D07CA0-9D39-43E7-BDEC-EF53FA779543}" type="presParOf" srcId="{26407451-DB77-41E7-9B51-AA7EC91FC224}" destId="{F130AE17-AF60-40C9-8A30-ACF415DCD761}" srcOrd="0" destOrd="0" presId="urn:microsoft.com/office/officeart/2005/8/layout/hList1"/>
    <dgm:cxn modelId="{0FC72DF2-E4CA-43AF-89F6-4315F14645C1}" type="presParOf" srcId="{26407451-DB77-41E7-9B51-AA7EC91FC224}" destId="{FD21D349-A76C-46DE-8AEF-B59123B0D43E}" srcOrd="1" destOrd="0" presId="urn:microsoft.com/office/officeart/2005/8/layout/hList1"/>
    <dgm:cxn modelId="{A5764105-AF86-4158-A44C-2360023410CA}" type="presParOf" srcId="{798CEA1F-7479-4113-8767-8B32F4A50D44}" destId="{CCC710CB-E1C8-4CDE-A5BC-006DD9B29A4C}" srcOrd="3" destOrd="0" presId="urn:microsoft.com/office/officeart/2005/8/layout/hList1"/>
    <dgm:cxn modelId="{55EEB80F-C912-4552-A0DF-8D8768B5DB02}" type="presParOf" srcId="{798CEA1F-7479-4113-8767-8B32F4A50D44}" destId="{4B61399F-E8D5-4C91-BDAD-5B40A3DB568C}" srcOrd="4" destOrd="0" presId="urn:microsoft.com/office/officeart/2005/8/layout/hList1"/>
    <dgm:cxn modelId="{8DAA2852-E599-40FD-94F0-59F8EC49EEBD}" type="presParOf" srcId="{4B61399F-E8D5-4C91-BDAD-5B40A3DB568C}" destId="{0FE0FC10-7B4B-4B48-9B77-95508C471C6F}" srcOrd="0" destOrd="0" presId="urn:microsoft.com/office/officeart/2005/8/layout/hList1"/>
    <dgm:cxn modelId="{8EF231F6-DFB1-4C8F-AB6A-6B4AC5838613}" type="presParOf" srcId="{4B61399F-E8D5-4C91-BDAD-5B40A3DB568C}" destId="{96E247DB-79A6-4A73-9D24-BDEEB96D743C}" srcOrd="1" destOrd="0" presId="urn:microsoft.com/office/officeart/2005/8/layout/hList1"/>
    <dgm:cxn modelId="{F8184737-230B-437C-8A0D-301952020CDD}" type="presParOf" srcId="{798CEA1F-7479-4113-8767-8B32F4A50D44}" destId="{A15361B2-4F72-440F-A8F6-EEEB24A6E05D}" srcOrd="5" destOrd="0" presId="urn:microsoft.com/office/officeart/2005/8/layout/hList1"/>
    <dgm:cxn modelId="{944C0DEC-B45B-4EB2-B35F-5213DAF59798}" type="presParOf" srcId="{798CEA1F-7479-4113-8767-8B32F4A50D44}" destId="{F2121B54-AA4A-4F09-A891-1686DFB632BB}" srcOrd="6" destOrd="0" presId="urn:microsoft.com/office/officeart/2005/8/layout/hList1"/>
    <dgm:cxn modelId="{674592B9-45F0-4B55-80CD-860DD10FFAEE}" type="presParOf" srcId="{F2121B54-AA4A-4F09-A891-1686DFB632BB}" destId="{5020F49C-7DEF-4353-9091-647821B34041}" srcOrd="0" destOrd="0" presId="urn:microsoft.com/office/officeart/2005/8/layout/hList1"/>
    <dgm:cxn modelId="{DA1F3676-B5D9-48D2-B65E-8E17DE50723B}" type="presParOf" srcId="{F2121B54-AA4A-4F09-A891-1686DFB632BB}" destId="{8E9D2430-968B-4679-9023-B705B09D54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DD4A5-398F-4DFF-B2B9-3C7D879BAAB1}">
      <dsp:nvSpPr>
        <dsp:cNvPr id="0" name=""/>
        <dsp:cNvSpPr/>
      </dsp:nvSpPr>
      <dsp:spPr>
        <a:xfrm>
          <a:off x="0" y="0"/>
          <a:ext cx="10515600" cy="202503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7ADFE-6EC8-41E2-B06B-617828ADF7E3}">
      <dsp:nvSpPr>
        <dsp:cNvPr id="0" name=""/>
        <dsp:cNvSpPr/>
      </dsp:nvSpPr>
      <dsp:spPr>
        <a:xfrm>
          <a:off x="339160" y="266901"/>
          <a:ext cx="3088957" cy="148502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1929A-E8F0-4395-9DEC-7FD1FC134A3C}">
      <dsp:nvSpPr>
        <dsp:cNvPr id="0" name=""/>
        <dsp:cNvSpPr/>
      </dsp:nvSpPr>
      <dsp:spPr>
        <a:xfrm rot="10800000">
          <a:off x="171924" y="1846362"/>
          <a:ext cx="3088957" cy="2475044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</dsp:txBody>
      <dsp:txXfrm rot="10800000">
        <a:off x="248040" y="1846362"/>
        <a:ext cx="2936725" cy="2398928"/>
      </dsp:txXfrm>
    </dsp:sp>
    <dsp:sp modelId="{A49D2567-188F-40AF-977D-521B2EACB693}">
      <dsp:nvSpPr>
        <dsp:cNvPr id="0" name=""/>
        <dsp:cNvSpPr/>
      </dsp:nvSpPr>
      <dsp:spPr>
        <a:xfrm>
          <a:off x="3713321" y="270004"/>
          <a:ext cx="3088957" cy="148502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BF3C7-4787-41AB-AF47-C2D3CA4F266F}">
      <dsp:nvSpPr>
        <dsp:cNvPr id="0" name=""/>
        <dsp:cNvSpPr/>
      </dsp:nvSpPr>
      <dsp:spPr>
        <a:xfrm rot="10800000">
          <a:off x="3713321" y="2025036"/>
          <a:ext cx="3088957" cy="2475044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200" kern="1200" dirty="0"/>
        </a:p>
      </dsp:txBody>
      <dsp:txXfrm rot="10800000">
        <a:off x="3789437" y="2025036"/>
        <a:ext cx="2936725" cy="2398928"/>
      </dsp:txXfrm>
    </dsp:sp>
    <dsp:sp modelId="{5DFCED39-A983-48B5-B973-0308693C178B}">
      <dsp:nvSpPr>
        <dsp:cNvPr id="0" name=""/>
        <dsp:cNvSpPr/>
      </dsp:nvSpPr>
      <dsp:spPr>
        <a:xfrm>
          <a:off x="7111174" y="270004"/>
          <a:ext cx="3088957" cy="148502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CA8FF-DE55-4A6F-B2BC-3092D7B2B417}">
      <dsp:nvSpPr>
        <dsp:cNvPr id="0" name=""/>
        <dsp:cNvSpPr/>
      </dsp:nvSpPr>
      <dsp:spPr>
        <a:xfrm rot="10800000">
          <a:off x="7111174" y="2025036"/>
          <a:ext cx="3088957" cy="2475044"/>
        </a:xfrm>
        <a:prstGeom prst="round2SameRect">
          <a:avLst>
            <a:gd name="adj1" fmla="val 105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200" kern="1200" dirty="0"/>
        </a:p>
      </dsp:txBody>
      <dsp:txXfrm rot="10800000">
        <a:off x="7187290" y="2025036"/>
        <a:ext cx="2936725" cy="2398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B77CC-5BCB-4A1E-B68D-32C338609C12}">
      <dsp:nvSpPr>
        <dsp:cNvPr id="0" name=""/>
        <dsp:cNvSpPr/>
      </dsp:nvSpPr>
      <dsp:spPr>
        <a:xfrm rot="5400000">
          <a:off x="5980157" y="-4016704"/>
          <a:ext cx="465576" cy="8617377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Työ- ja elinkeinoministeriö johtaa valmistelua</a:t>
          </a:r>
        </a:p>
      </dsp:txBody>
      <dsp:txXfrm rot="-5400000">
        <a:off x="1904257" y="81924"/>
        <a:ext cx="8594649" cy="420120"/>
      </dsp:txXfrm>
    </dsp:sp>
    <dsp:sp modelId="{3FB8272B-E21E-43F9-B980-043612BAF54C}">
      <dsp:nvSpPr>
        <dsp:cNvPr id="0" name=""/>
        <dsp:cNvSpPr/>
      </dsp:nvSpPr>
      <dsp:spPr>
        <a:xfrm>
          <a:off x="207770" y="999"/>
          <a:ext cx="1696486" cy="58197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Valtakunnal-lisesti</a:t>
          </a:r>
          <a:endParaRPr lang="en-US" sz="1600" kern="1200" dirty="0"/>
        </a:p>
      </dsp:txBody>
      <dsp:txXfrm>
        <a:off x="236179" y="29408"/>
        <a:ext cx="1639668" cy="525152"/>
      </dsp:txXfrm>
    </dsp:sp>
    <dsp:sp modelId="{C23431C2-EBF8-4072-B614-0A529844A01A}">
      <dsp:nvSpPr>
        <dsp:cNvPr id="0" name=""/>
        <dsp:cNvSpPr/>
      </dsp:nvSpPr>
      <dsp:spPr>
        <a:xfrm rot="5400000">
          <a:off x="5980157" y="-3405635"/>
          <a:ext cx="465576" cy="8617377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Maakunnat valmistelleet alueelliset suunnitelmat</a:t>
          </a:r>
        </a:p>
      </dsp:txBody>
      <dsp:txXfrm rot="-5400000">
        <a:off x="1904257" y="692993"/>
        <a:ext cx="8594649" cy="420120"/>
      </dsp:txXfrm>
    </dsp:sp>
    <dsp:sp modelId="{D00B1677-E58E-484F-87A2-50FD9C6DD841}">
      <dsp:nvSpPr>
        <dsp:cNvPr id="0" name=""/>
        <dsp:cNvSpPr/>
      </dsp:nvSpPr>
      <dsp:spPr>
        <a:xfrm>
          <a:off x="207770" y="612068"/>
          <a:ext cx="1696486" cy="58197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Alueilla</a:t>
          </a:r>
          <a:endParaRPr lang="en-US" sz="1600" kern="1200" dirty="0"/>
        </a:p>
      </dsp:txBody>
      <dsp:txXfrm>
        <a:off x="236179" y="640477"/>
        <a:ext cx="1639668" cy="525152"/>
      </dsp:txXfrm>
    </dsp:sp>
    <dsp:sp modelId="{9059E8D1-C013-4858-BA2F-DC765446FA24}">
      <dsp:nvSpPr>
        <dsp:cNvPr id="0" name=""/>
        <dsp:cNvSpPr/>
      </dsp:nvSpPr>
      <dsp:spPr>
        <a:xfrm rot="5400000">
          <a:off x="5964359" y="-2794566"/>
          <a:ext cx="465576" cy="8617377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Seurantakomitea hyväksyi maakuntien suunnitelmat osaksi Suomen EU-ohjelmaa </a:t>
          </a:r>
        </a:p>
      </dsp:txBody>
      <dsp:txXfrm rot="-5400000">
        <a:off x="1888459" y="1304062"/>
        <a:ext cx="8594649" cy="420120"/>
      </dsp:txXfrm>
    </dsp:sp>
    <dsp:sp modelId="{55B722FA-9E08-4B7A-B3C7-1781F658E728}">
      <dsp:nvSpPr>
        <dsp:cNvPr id="0" name=""/>
        <dsp:cNvSpPr/>
      </dsp:nvSpPr>
      <dsp:spPr>
        <a:xfrm flipH="1">
          <a:off x="207770" y="1223136"/>
          <a:ext cx="1680688" cy="58197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29.9.2022</a:t>
          </a:r>
          <a:endParaRPr lang="en-US" sz="1600" kern="1200" dirty="0"/>
        </a:p>
      </dsp:txBody>
      <dsp:txXfrm>
        <a:off x="236179" y="1251545"/>
        <a:ext cx="1623870" cy="525152"/>
      </dsp:txXfrm>
    </dsp:sp>
    <dsp:sp modelId="{4362DFEC-2566-4ED2-86FB-6650BC1E5730}">
      <dsp:nvSpPr>
        <dsp:cNvPr id="0" name=""/>
        <dsp:cNvSpPr/>
      </dsp:nvSpPr>
      <dsp:spPr>
        <a:xfrm rot="5400000">
          <a:off x="5980157" y="-2183498"/>
          <a:ext cx="465576" cy="8617377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Valtioneuvosto teki esityksen Euroopan komissiolle </a:t>
          </a:r>
        </a:p>
      </dsp:txBody>
      <dsp:txXfrm rot="-5400000">
        <a:off x="1904257" y="1915130"/>
        <a:ext cx="8594649" cy="420120"/>
      </dsp:txXfrm>
    </dsp:sp>
    <dsp:sp modelId="{92D4C4D4-7D82-426B-B6CE-A2B4784D0E74}">
      <dsp:nvSpPr>
        <dsp:cNvPr id="0" name=""/>
        <dsp:cNvSpPr/>
      </dsp:nvSpPr>
      <dsp:spPr>
        <a:xfrm>
          <a:off x="207770" y="1834205"/>
          <a:ext cx="1696486" cy="58197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20.10.2022</a:t>
          </a:r>
          <a:endParaRPr lang="en-US" sz="1600" kern="1200" dirty="0"/>
        </a:p>
      </dsp:txBody>
      <dsp:txXfrm>
        <a:off x="236179" y="1862614"/>
        <a:ext cx="1639668" cy="525152"/>
      </dsp:txXfrm>
    </dsp:sp>
    <dsp:sp modelId="{6934D37D-51CF-4130-BE97-9E8BFCFF6E05}">
      <dsp:nvSpPr>
        <dsp:cNvPr id="0" name=""/>
        <dsp:cNvSpPr/>
      </dsp:nvSpPr>
      <dsp:spPr>
        <a:xfrm rot="5400000">
          <a:off x="5980157" y="-1572429"/>
          <a:ext cx="465576" cy="8617377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Komissio hyväksyi Suomen JTF ohjelman alueelliset suunnitelmat</a:t>
          </a:r>
          <a:r>
            <a:rPr lang="fi-FI" sz="1600" kern="1200" dirty="0">
              <a:latin typeface="Tahoma"/>
            </a:rPr>
            <a:t> </a:t>
          </a:r>
        </a:p>
      </dsp:txBody>
      <dsp:txXfrm rot="-5400000">
        <a:off x="1904257" y="2526199"/>
        <a:ext cx="8594649" cy="420120"/>
      </dsp:txXfrm>
    </dsp:sp>
    <dsp:sp modelId="{7C43B9C1-AACA-4460-966B-15B1FF268BAD}">
      <dsp:nvSpPr>
        <dsp:cNvPr id="0" name=""/>
        <dsp:cNvSpPr/>
      </dsp:nvSpPr>
      <dsp:spPr>
        <a:xfrm>
          <a:off x="207770" y="2445273"/>
          <a:ext cx="1696486" cy="58197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joulukuu 2022</a:t>
          </a:r>
          <a:endParaRPr lang="en-US" sz="1600" kern="1200" dirty="0"/>
        </a:p>
      </dsp:txBody>
      <dsp:txXfrm>
        <a:off x="236179" y="2473682"/>
        <a:ext cx="1639668" cy="525152"/>
      </dsp:txXfrm>
    </dsp:sp>
    <dsp:sp modelId="{293A2BD4-CB22-40A9-81DD-10017C89F609}">
      <dsp:nvSpPr>
        <dsp:cNvPr id="0" name=""/>
        <dsp:cNvSpPr/>
      </dsp:nvSpPr>
      <dsp:spPr>
        <a:xfrm rot="5400000">
          <a:off x="5980157" y="-961361"/>
          <a:ext cx="465576" cy="8617377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Ensimmäiset rahoitushaut saadaan käyntiin</a:t>
          </a:r>
          <a:r>
            <a:rPr lang="fi-FI" sz="1600" kern="1200" dirty="0">
              <a:latin typeface="Tahoma"/>
            </a:rPr>
            <a:t> </a:t>
          </a:r>
          <a:endParaRPr lang="fi-FI" sz="1600" kern="1200" dirty="0"/>
        </a:p>
      </dsp:txBody>
      <dsp:txXfrm rot="-5400000">
        <a:off x="1904257" y="3137267"/>
        <a:ext cx="8594649" cy="420120"/>
      </dsp:txXfrm>
    </dsp:sp>
    <dsp:sp modelId="{D5CF23A8-34C1-4C70-85D4-A4E2295E5018}">
      <dsp:nvSpPr>
        <dsp:cNvPr id="0" name=""/>
        <dsp:cNvSpPr/>
      </dsp:nvSpPr>
      <dsp:spPr>
        <a:xfrm>
          <a:off x="207770" y="3056342"/>
          <a:ext cx="1696486" cy="58197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alkuvuosi 2023</a:t>
          </a:r>
          <a:endParaRPr lang="en-US" sz="1600" kern="1200" dirty="0"/>
        </a:p>
      </dsp:txBody>
      <dsp:txXfrm>
        <a:off x="236179" y="3084751"/>
        <a:ext cx="1639668" cy="525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51C4-1D3B-4F63-9087-8B2B980DC7A4}">
      <dsp:nvSpPr>
        <dsp:cNvPr id="0" name=""/>
        <dsp:cNvSpPr/>
      </dsp:nvSpPr>
      <dsp:spPr>
        <a:xfrm rot="5400000">
          <a:off x="6686614" y="-3766605"/>
          <a:ext cx="857890" cy="857472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>
              <a:latin typeface="Tahoma"/>
            </a:rPr>
            <a:t>  Uusiutuvat</a:t>
          </a:r>
          <a:r>
            <a:rPr lang="fi-FI" sz="1200" b="1" kern="1200" dirty="0"/>
            <a:t> energialähteet (ml. Metsäenergia ja biokaasu), TKI, energian siirron ja varastoinnin ratkaisut</a:t>
          </a:r>
          <a:endParaRPr lang="en-US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>
              <a:latin typeface="Tahoma"/>
            </a:rPr>
            <a:t> </a:t>
          </a:r>
          <a:r>
            <a:rPr lang="fi-FI" sz="1200" b="1" kern="1200" dirty="0"/>
            <a:t> Energiantuotannon ja -jakelun sekä energiatehokkuuden tutkimus ja kehitys</a:t>
          </a:r>
          <a:endParaRPr lang="en-US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>
              <a:latin typeface="Tahoma"/>
            </a:rPr>
            <a:t> </a:t>
          </a:r>
          <a:r>
            <a:rPr lang="fi-FI" sz="1200" b="1" kern="1200" dirty="0"/>
            <a:t> Energiansiirron tehokkuus ja älykkyys, kaukolämpöverkostojen osa- ja kokonaisoptimointi</a:t>
          </a:r>
          <a:endParaRPr lang="en-US" sz="1200" b="1" kern="1200" dirty="0"/>
        </a:p>
      </dsp:txBody>
      <dsp:txXfrm rot="-5400000">
        <a:off x="2828199" y="133689"/>
        <a:ext cx="8532843" cy="774132"/>
      </dsp:txXfrm>
    </dsp:sp>
    <dsp:sp modelId="{277A47D3-4B7B-4574-ACA3-EF8EFB2F773B}">
      <dsp:nvSpPr>
        <dsp:cNvPr id="0" name=""/>
        <dsp:cNvSpPr/>
      </dsp:nvSpPr>
      <dsp:spPr>
        <a:xfrm>
          <a:off x="113229" y="997"/>
          <a:ext cx="2714969" cy="10395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Energiantuotannon ja -jakelun uudistaminen</a:t>
          </a:r>
          <a:endParaRPr lang="en-US" sz="1400" b="1" kern="1200" dirty="0"/>
        </a:p>
      </dsp:txBody>
      <dsp:txXfrm>
        <a:off x="163974" y="51742"/>
        <a:ext cx="2613479" cy="938026"/>
      </dsp:txXfrm>
    </dsp:sp>
    <dsp:sp modelId="{CB3446CC-7E17-44BD-BCF9-2A41A8B4C88A}">
      <dsp:nvSpPr>
        <dsp:cNvPr id="0" name=""/>
        <dsp:cNvSpPr/>
      </dsp:nvSpPr>
      <dsp:spPr>
        <a:xfrm rot="5400000">
          <a:off x="6544400" y="-2624721"/>
          <a:ext cx="1128640" cy="856634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1" kern="1200" dirty="0">
              <a:latin typeface="Tahoma"/>
            </a:rPr>
            <a:t> </a:t>
          </a:r>
          <a:r>
            <a:rPr lang="fi-FI" sz="1000" b="1" kern="1200" dirty="0"/>
            <a:t> </a:t>
          </a:r>
          <a:r>
            <a:rPr lang="fi-FI" sz="1200" b="1" kern="1200" dirty="0"/>
            <a:t>Materiaalitehokkuus ja –taloudellisuus, tutkimus- ja kehitystoiminta</a:t>
          </a:r>
          <a:endParaRPr lang="en-US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>
              <a:latin typeface="Tahoma"/>
            </a:rPr>
            <a:t> </a:t>
          </a:r>
          <a:r>
            <a:rPr lang="fi-FI" sz="1200" b="1" kern="1200" dirty="0"/>
            <a:t> Turvemateriaalien korvaaminen kasvualustoina ja kuivikkeina, elintarviketurvallisuuden sekä maatalouden kiertotalousratkaisut</a:t>
          </a:r>
          <a:endParaRPr lang="en-US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>
              <a:latin typeface="Tahoma"/>
            </a:rPr>
            <a:t> </a:t>
          </a:r>
          <a:r>
            <a:rPr lang="fi-FI" sz="1200" b="1" kern="1200" dirty="0"/>
            <a:t> Kiertotalouspalvelut: jakaminen, vuokraus, yhteiskäyttö ym.</a:t>
          </a:r>
          <a:endParaRPr lang="en-US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>
              <a:latin typeface="Tahoma"/>
            </a:rPr>
            <a:t> </a:t>
          </a:r>
          <a:r>
            <a:rPr lang="fi-FI" sz="1200" b="1" kern="1200" dirty="0"/>
            <a:t> Suljettujen kiertojen järjestelmien tutkimus, uudet bio- ja kiertotalouskonseptit, yritystenverkostoitumisen tukeminen teollisten symbioosien</a:t>
          </a:r>
          <a:r>
            <a:rPr lang="fi-FI" sz="1200" b="1" kern="1200" dirty="0">
              <a:latin typeface="Tahoma"/>
            </a:rPr>
            <a:t>   </a:t>
          </a:r>
          <a:r>
            <a:rPr lang="fi-FI" sz="1200" b="1" kern="1200" dirty="0"/>
            <a:t> hyödyntämiseksi</a:t>
          </a:r>
          <a:endParaRPr lang="en-US" sz="1200" b="1" kern="1200" dirty="0"/>
        </a:p>
      </dsp:txBody>
      <dsp:txXfrm rot="-5400000">
        <a:off x="2825546" y="1149229"/>
        <a:ext cx="8511252" cy="1018448"/>
      </dsp:txXfrm>
    </dsp:sp>
    <dsp:sp modelId="{F6DE3505-6A09-46EB-B5A3-6F1DF959C30E}">
      <dsp:nvSpPr>
        <dsp:cNvPr id="0" name=""/>
        <dsp:cNvSpPr/>
      </dsp:nvSpPr>
      <dsp:spPr>
        <a:xfrm>
          <a:off x="113229" y="1138694"/>
          <a:ext cx="2712317" cy="10395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Kiertotalous</a:t>
          </a:r>
          <a:endParaRPr lang="en-US" sz="1400" b="1" kern="1200" dirty="0"/>
        </a:p>
      </dsp:txBody>
      <dsp:txXfrm>
        <a:off x="163974" y="1189439"/>
        <a:ext cx="2610827" cy="938026"/>
      </dsp:txXfrm>
    </dsp:sp>
    <dsp:sp modelId="{38D5DC8F-BF4C-4261-9A28-D13D79D899E9}">
      <dsp:nvSpPr>
        <dsp:cNvPr id="0" name=""/>
        <dsp:cNvSpPr/>
      </dsp:nvSpPr>
      <dsp:spPr>
        <a:xfrm rot="5400000">
          <a:off x="6665038" y="-1491211"/>
          <a:ext cx="901042" cy="857472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b="1" kern="1200" dirty="0">
              <a:latin typeface="Tahoma"/>
            </a:rPr>
            <a:t> </a:t>
          </a:r>
          <a:r>
            <a:rPr lang="fi-FI" sz="1000" b="1" kern="1200" dirty="0"/>
            <a:t> </a:t>
          </a:r>
          <a:r>
            <a:rPr lang="fi-FI" sz="1200" b="1" kern="1200" dirty="0"/>
            <a:t>Työpaikkatarjonta ja koulutukset ammattitaidon päivittämiseksi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1" kern="1200" dirty="0">
              <a:latin typeface="Tahoma"/>
            </a:rPr>
            <a:t> </a:t>
          </a:r>
          <a:r>
            <a:rPr lang="fi-FI" sz="1200" b="1" kern="1200" dirty="0"/>
            <a:t> Kausityövoiman kouluttaminen ja harjoituspaikkojen lisääminen</a:t>
          </a:r>
        </a:p>
      </dsp:txBody>
      <dsp:txXfrm rot="-5400000">
        <a:off x="2828199" y="2389613"/>
        <a:ext cx="8530737" cy="813072"/>
      </dsp:txXfrm>
    </dsp:sp>
    <dsp:sp modelId="{4D40E213-B09C-40B6-AB2D-1089BDAA9FFA}">
      <dsp:nvSpPr>
        <dsp:cNvPr id="0" name=""/>
        <dsp:cNvSpPr/>
      </dsp:nvSpPr>
      <dsp:spPr>
        <a:xfrm>
          <a:off x="113229" y="2276391"/>
          <a:ext cx="2714969" cy="10395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Erityisryhmien kuten nuorten ja ikääntyneiden työmahdollisuudet</a:t>
          </a:r>
          <a:endParaRPr lang="en-US" sz="1400" b="1" kern="1200" dirty="0"/>
        </a:p>
      </dsp:txBody>
      <dsp:txXfrm>
        <a:off x="163974" y="2327136"/>
        <a:ext cx="2613479" cy="938026"/>
      </dsp:txXfrm>
    </dsp:sp>
    <dsp:sp modelId="{9AE1AD53-41B0-4E7B-9F85-22F81EF1A470}">
      <dsp:nvSpPr>
        <dsp:cNvPr id="0" name=""/>
        <dsp:cNvSpPr/>
      </dsp:nvSpPr>
      <dsp:spPr>
        <a:xfrm rot="5400000">
          <a:off x="6617738" y="-398076"/>
          <a:ext cx="995642" cy="857472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200" b="1" kern="1200" dirty="0"/>
            <a:t>Uusia yrityksiä toivotaan syntyvän uusiutuvan energian tuotantoon, kiertotalouden yritysketjuihin ja kokonaisuuksiin, metsätalouteen ja -teknologiaan, puun uusiin innovatiivisiin käyttötapoihin, matkailuun, elintarvikealalle, hyvinvointipalveluihin sekä turvetuotantoalueiden ja niiden kuormittamien vesistöjen kunnostamiseen.</a:t>
          </a:r>
        </a:p>
      </dsp:txBody>
      <dsp:txXfrm rot="-5400000">
        <a:off x="2828199" y="3440066"/>
        <a:ext cx="8526119" cy="898436"/>
      </dsp:txXfrm>
    </dsp:sp>
    <dsp:sp modelId="{D49B1A04-E128-40BD-90D3-9CD881CB0359}">
      <dsp:nvSpPr>
        <dsp:cNvPr id="0" name=""/>
        <dsp:cNvSpPr/>
      </dsp:nvSpPr>
      <dsp:spPr>
        <a:xfrm>
          <a:off x="113229" y="3369526"/>
          <a:ext cx="2714969" cy="10395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Yritystoiminnan monipuolistaminen ja yritysten kehittäminen</a:t>
          </a:r>
        </a:p>
      </dsp:txBody>
      <dsp:txXfrm>
        <a:off x="163974" y="3420271"/>
        <a:ext cx="2613479" cy="938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1F9B0-A8EA-4D20-A3BE-35B4DE0E551F}">
      <dsp:nvSpPr>
        <dsp:cNvPr id="0" name=""/>
        <dsp:cNvSpPr/>
      </dsp:nvSpPr>
      <dsp:spPr>
        <a:xfrm>
          <a:off x="1" y="885555"/>
          <a:ext cx="2499177" cy="1123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Turvealalta poistuvien työpaikkojen korvaaminen ja turvetuotantoalueiden jälkikäytön sekä ennallistamisen mahdollistaminen</a:t>
          </a:r>
          <a:endParaRPr lang="en-US" sz="1100" kern="1200" dirty="0"/>
        </a:p>
      </dsp:txBody>
      <dsp:txXfrm>
        <a:off x="1" y="885555"/>
        <a:ext cx="2499177" cy="1123521"/>
      </dsp:txXfrm>
    </dsp:sp>
    <dsp:sp modelId="{75525094-D721-431E-966C-135568C2B1D3}">
      <dsp:nvSpPr>
        <dsp:cNvPr id="0" name=""/>
        <dsp:cNvSpPr/>
      </dsp:nvSpPr>
      <dsp:spPr>
        <a:xfrm>
          <a:off x="4705" y="2015347"/>
          <a:ext cx="2499177" cy="1566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100" kern="1200" dirty="0"/>
            <a:t>Työllisyyttä parannetaan aluetaloutta uudistamalla ja monipuolistamalla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 err="1"/>
            <a:t>Tuetaan</a:t>
          </a:r>
          <a:r>
            <a:rPr lang="en-US" sz="1100" kern="1200" dirty="0"/>
            <a:t> </a:t>
          </a:r>
          <a:r>
            <a:rPr lang="en-US" sz="1100" kern="1200" dirty="0" err="1"/>
            <a:t>yritysten</a:t>
          </a:r>
          <a:r>
            <a:rPr lang="en-US" sz="1100" kern="1200" dirty="0"/>
            <a:t> </a:t>
          </a:r>
          <a:r>
            <a:rPr lang="en-US" sz="1100" kern="1200" dirty="0" err="1"/>
            <a:t>uudistumista</a:t>
          </a:r>
          <a:r>
            <a:rPr lang="en-US" sz="1100" kern="1200" dirty="0"/>
            <a:t> ja </a:t>
          </a:r>
          <a:r>
            <a:rPr lang="en-US" sz="1100" kern="1200" dirty="0" err="1"/>
            <a:t>kasvua</a:t>
          </a:r>
          <a:endParaRPr lang="en-US" sz="1100" kern="1200" dirty="0"/>
        </a:p>
      </dsp:txBody>
      <dsp:txXfrm>
        <a:off x="4705" y="2015347"/>
        <a:ext cx="2499177" cy="1566000"/>
      </dsp:txXfrm>
    </dsp:sp>
    <dsp:sp modelId="{F130AE17-AF60-40C9-8A30-ACF415DCD761}">
      <dsp:nvSpPr>
        <dsp:cNvPr id="0" name=""/>
        <dsp:cNvSpPr/>
      </dsp:nvSpPr>
      <dsp:spPr>
        <a:xfrm>
          <a:off x="2814564" y="894433"/>
          <a:ext cx="2499177" cy="1123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Maaseudun asuttuna pitäminen ja elinkeinojen vahvistaminen</a:t>
          </a:r>
          <a:endParaRPr lang="en-US" sz="1100" kern="1200"/>
        </a:p>
      </dsp:txBody>
      <dsp:txXfrm>
        <a:off x="2814564" y="894433"/>
        <a:ext cx="2499177" cy="1123521"/>
      </dsp:txXfrm>
    </dsp:sp>
    <dsp:sp modelId="{FD21D349-A76C-46DE-8AEF-B59123B0D43E}">
      <dsp:nvSpPr>
        <dsp:cNvPr id="0" name=""/>
        <dsp:cNvSpPr/>
      </dsp:nvSpPr>
      <dsp:spPr>
        <a:xfrm>
          <a:off x="2814564" y="2015347"/>
          <a:ext cx="2499177" cy="1566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Turvemateriaalien korvaaminen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Kiertotalouden TKI-toiminta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Matkailun kehittäminen</a:t>
          </a:r>
          <a:endParaRPr lang="en-US" sz="1100" kern="1200" dirty="0"/>
        </a:p>
      </dsp:txBody>
      <dsp:txXfrm>
        <a:off x="2814564" y="2015347"/>
        <a:ext cx="2499177" cy="1566000"/>
      </dsp:txXfrm>
    </dsp:sp>
    <dsp:sp modelId="{0FE0FC10-7B4B-4B48-9B77-95508C471C6F}">
      <dsp:nvSpPr>
        <dsp:cNvPr id="0" name=""/>
        <dsp:cNvSpPr/>
      </dsp:nvSpPr>
      <dsp:spPr>
        <a:xfrm>
          <a:off x="5624422" y="894433"/>
          <a:ext cx="2499177" cy="1123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Energiahuollon turvaaminen ja uusiutuvan energian TKI</a:t>
          </a:r>
          <a:endParaRPr lang="en-US" sz="1100" kern="1200"/>
        </a:p>
      </dsp:txBody>
      <dsp:txXfrm>
        <a:off x="5624422" y="894433"/>
        <a:ext cx="2499177" cy="1123521"/>
      </dsp:txXfrm>
    </dsp:sp>
    <dsp:sp modelId="{96E247DB-79A6-4A73-9D24-BDEEB96D743C}">
      <dsp:nvSpPr>
        <dsp:cNvPr id="0" name=""/>
        <dsp:cNvSpPr/>
      </dsp:nvSpPr>
      <dsp:spPr>
        <a:xfrm>
          <a:off x="5624422" y="2015347"/>
          <a:ext cx="2499177" cy="1566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Energiantuotannon muuntaminen uusiutuvaan ja puhtaaseen energiaan perustuvaksi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Edistetään energiasiirtymää voimakkaalla TKI-panoksella polttoon perustumattomiin energiamuotoihin ja energiatehokkuuteen. </a:t>
          </a:r>
          <a:endParaRPr lang="en-US" sz="1100" kern="1200"/>
        </a:p>
      </dsp:txBody>
      <dsp:txXfrm>
        <a:off x="5624422" y="2015347"/>
        <a:ext cx="2499177" cy="1566000"/>
      </dsp:txXfrm>
    </dsp:sp>
    <dsp:sp modelId="{5020F49C-7DEF-4353-9091-647821B34041}">
      <dsp:nvSpPr>
        <dsp:cNvPr id="0" name=""/>
        <dsp:cNvSpPr/>
      </dsp:nvSpPr>
      <dsp:spPr>
        <a:xfrm>
          <a:off x="8434280" y="894433"/>
          <a:ext cx="2499177" cy="1123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Uudet työpaikat ja koulutus</a:t>
          </a:r>
          <a:endParaRPr lang="en-US" sz="1100" kern="1200"/>
        </a:p>
      </dsp:txBody>
      <dsp:txXfrm>
        <a:off x="8434280" y="894433"/>
        <a:ext cx="2499177" cy="1123521"/>
      </dsp:txXfrm>
    </dsp:sp>
    <dsp:sp modelId="{8E9D2430-968B-4679-9023-B705B09D54F4}">
      <dsp:nvSpPr>
        <dsp:cNvPr id="0" name=""/>
        <dsp:cNvSpPr/>
      </dsp:nvSpPr>
      <dsp:spPr>
        <a:xfrm>
          <a:off x="8434280" y="2015347"/>
          <a:ext cx="2499177" cy="1566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Uudelleenkoulutus ja uusien taitojen hankkiminen;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Turvesektorin yrittäjien ja turvesektorin muiden toimijoiden osaamisen ja valmiuksien kehittäminen </a:t>
          </a:r>
          <a:endParaRPr lang="fi-FI" sz="1100" kern="1200" dirty="0"/>
        </a:p>
      </dsp:txBody>
      <dsp:txXfrm>
        <a:off x="8434280" y="2015347"/>
        <a:ext cx="2499177" cy="156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</a:rPr>
              <a:t>Rakennerahastotoimintamme käynnistyi Suomen liittyessä Euroopan unioniin vuonna 1995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</a:rPr>
              <a:t>Käynnistymässä</a:t>
            </a:r>
            <a:r>
              <a:rPr lang="fi-FI" sz="1000" baseline="0" dirty="0">
                <a:solidFill>
                  <a:schemeClr val="tx1"/>
                </a:solidFill>
              </a:rPr>
              <a:t> on siis viides ohjelmakausi (</a:t>
            </a:r>
            <a:r>
              <a:rPr lang="fi-FI" sz="1000" dirty="0">
                <a:solidFill>
                  <a:schemeClr val="tx1"/>
                </a:solidFill>
              </a:rPr>
              <a:t>1995–1999, 2000–2007, 2007–2013,</a:t>
            </a:r>
            <a:r>
              <a:rPr lang="fi-FI" sz="1000" baseline="0" dirty="0">
                <a:solidFill>
                  <a:schemeClr val="tx1"/>
                </a:solidFill>
              </a:rPr>
              <a:t> </a:t>
            </a:r>
            <a:r>
              <a:rPr lang="fi-FI" sz="1000" dirty="0">
                <a:solidFill>
                  <a:schemeClr val="tx1"/>
                </a:solidFill>
              </a:rPr>
              <a:t>2014–2020 ja 2021-2027)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</a:rPr>
              <a:t>Pelkän rakennepolitiikan sijaan puhumme tällä kaudella alue- ja rakennepolitiikasta, joka kattaa</a:t>
            </a:r>
            <a:r>
              <a:rPr lang="fi-FI" sz="1000" baseline="0" dirty="0">
                <a:solidFill>
                  <a:schemeClr val="tx1"/>
                </a:solidFill>
              </a:rPr>
              <a:t> myös uuden oikeudenmukaisen siirtymän rahaston eli </a:t>
            </a:r>
            <a:r>
              <a:rPr lang="fi-FI" sz="1000" baseline="0" dirty="0" err="1">
                <a:solidFill>
                  <a:schemeClr val="tx1"/>
                </a:solidFill>
              </a:rPr>
              <a:t>JTF:n</a:t>
            </a:r>
            <a:endParaRPr lang="fi-FI" sz="1000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aseline="0" dirty="0">
                <a:solidFill>
                  <a:schemeClr val="tx1"/>
                </a:solidFill>
              </a:rPr>
              <a:t>Ahvenanmaalla on oma ohjelma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aseline="0" dirty="0">
                <a:solidFill>
                  <a:schemeClr val="tx1"/>
                </a:solidFill>
              </a:rPr>
              <a:t>Uudistuva ja osaava Suomi 2021-2027 -ohjelma sisältää käynnistyvällä kaudella kolme rahastoa, joiden toimenpiteitä esittelen kohta tarkemmin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aseline="0" dirty="0">
                <a:solidFill>
                  <a:schemeClr val="tx1"/>
                </a:solidFill>
              </a:rPr>
              <a:t>Ohjelman EU-rahoitusosuus on n. 1,9 miljardia -&gt; kokonaisuus on n. 3 miljardia euroa, kun mukaan lasketaan myös kansallinen julkinen rahoitus eli valtion ja kuntien rahoitus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aseline="0" dirty="0">
                <a:solidFill>
                  <a:schemeClr val="tx1"/>
                </a:solidFill>
              </a:rPr>
              <a:t>Rahoitus on siis käytettävissä koko alkavalle seitsenvuotiskaudelle (2021-2027)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aseline="0" dirty="0">
                <a:solidFill>
                  <a:schemeClr val="tx1"/>
                </a:solidFill>
              </a:rPr>
              <a:t>Ohjelma on valmisteltu laajassa kumppanuudessa alueiden, muiden ministeriöiden, järjestöjen ja muiden yhteistyötahojen kanssa.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aseline="0" dirty="0">
                <a:solidFill>
                  <a:schemeClr val="tx1"/>
                </a:solidFill>
              </a:rPr>
              <a:t>Olemme erittäin tyytyväisiä ja iloisia </a:t>
            </a:r>
            <a:r>
              <a:rPr lang="fi-FI" sz="1000" baseline="0" dirty="0"/>
              <a:t>sitoutuneesta kumppaniverkostosta ja siitä, että työtä on tehty aidosti yhdessä koko valmistelun ajan. Olemme myös kiitollisia hyvästä yhteistyöstä komission kanssa ja kaikesta siitä avusta, jota olemme valmisteluprosessin aikana saaneet.</a:t>
            </a:r>
            <a:endParaRPr lang="fi-FI" sz="1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86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FD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629BC-08C4-419B-826A-1BC417210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17E27A-D2C6-4E06-80BD-562704DD34C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16.1.2023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903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9282A5A3-ACE7-4C35-9144-BCE922B02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rgbClr val="FFD3B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FFD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6B6DDE0-83AE-404D-877F-743C632C6A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88" y="5905218"/>
            <a:ext cx="2572512" cy="9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  <p:sldLayoutId id="214748367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kennerahastot.fi/" TargetMode="External"/><Relationship Id="rId2" Type="http://schemas.openxmlformats.org/officeDocument/2006/relationships/hyperlink" Target="https://www.esavo.fi/jtf--rahasto-ja-etela-savon-oikeudenmukaisen-siirtyman-suunnitelm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E2A39F-1C6C-4BF5-9560-AB62E1742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JTF oikeuden mukaisen siirtymän rahasto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E57CB15-FDC5-445E-9F24-DFCB43552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10.1.2023</a:t>
            </a:r>
          </a:p>
          <a:p>
            <a:r>
              <a:rPr lang="fi-FI" sz="1800" dirty="0"/>
              <a:t>Sanna </a:t>
            </a:r>
            <a:r>
              <a:rPr lang="fi-FI" sz="1800" dirty="0" err="1"/>
              <a:t>poutamo</a:t>
            </a:r>
            <a:r>
              <a:rPr lang="fi-FI" sz="1800" dirty="0"/>
              <a:t>, etelä-Savon maakuntaliitto</a:t>
            </a:r>
          </a:p>
        </p:txBody>
      </p:sp>
    </p:spTree>
    <p:extLst>
      <p:ext uri="{BB962C8B-B14F-4D97-AF65-F5344CB8AC3E}">
        <p14:creationId xmlns:p14="http://schemas.microsoft.com/office/powerpoint/2010/main" val="388958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4C0B49-E217-40D0-B844-4D89C298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1377264" cy="900000"/>
          </a:xfrm>
        </p:spPr>
        <p:txBody>
          <a:bodyPr/>
          <a:lstStyle/>
          <a:p>
            <a:r>
              <a:rPr lang="fi-FI" dirty="0"/>
              <a:t>Etelä-Savon alueellisen siirtymäsuunnitelman valinnat </a:t>
            </a:r>
            <a:r>
              <a:rPr lang="fi-FI" sz="1100" dirty="0"/>
              <a:t> </a:t>
            </a:r>
            <a:r>
              <a:rPr lang="fi-FI" sz="2000" dirty="0"/>
              <a:t>(toimintatyypit)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0D21B9-552D-4B27-A42F-407CE5345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2027" y="1303507"/>
            <a:ext cx="4937974" cy="5077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dirty="0">
                <a:highlight>
                  <a:srgbClr val="FFFF00"/>
                </a:highlight>
              </a:rPr>
              <a:t>YRITYSTOIMINTA JA OSAAMINEN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PK-YRITYSTEN KASVU, KANSAINVÄLISTYMINEN JA INNOVOINTIVALMIUDET (ML. LIIKETOIMINTA- JA MARKKINOINTI-OSAAMINEN), toimintaa uudistavat ja tuottavuutta lisäävät investoinnit sekä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tuotteiden, palveluiden ja tuotantomenetelmien kehittäminen</a:t>
            </a:r>
            <a:endParaRPr lang="fi-FI" sz="22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ELINKEINOELÄMÄLÄHTÖINEN INNOVAATIO-TOIMINTA JA TKI-YHTEISTYÖ; YRITYSTEN JA TUTKIMUKSEN YHTEISHANKKEET  </a:t>
            </a:r>
            <a:endParaRPr lang="fi-FI" sz="2200" dirty="0"/>
          </a:p>
          <a:p>
            <a:pPr marL="457200" indent="-457200"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UUDELLEENKOULUTUS JA UUSIEN TAITOJEN HANKKIMINEN, </a:t>
            </a: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ensisijainen kohderyhmä turvesektorilta työttömiksi jääneet tai työttömyysuhanalaiset, erityiskohteena nuoret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CE6D7D-CE65-4259-8805-38CE13D131E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7064" y="1303507"/>
            <a:ext cx="4599456" cy="48617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900" dirty="0">
                <a:highlight>
                  <a:srgbClr val="FFFF00"/>
                </a:highlight>
              </a:rPr>
              <a:t>TKI JA VIHREÄ SIIRTYMÄ</a:t>
            </a:r>
          </a:p>
          <a:p>
            <a:pPr marL="342900" indent="-342900">
              <a:buAutoNum type="arabicPeriod" startAt="4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UUDET INNOVAATIOT TURPEEN KORVAAMISEKSI JA TURPEEN UUDET INNOVATIIVISET KÄYTTÖMUODOT</a:t>
            </a:r>
          </a:p>
          <a:p>
            <a:pPr marL="342900" indent="-342900">
              <a:buFont typeface="Arial" panose="020B0604020202020204" pitchFamily="34" charset="0"/>
              <a:buAutoNum type="arabicPeriod" startAt="4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UUSIUTUVAN ENERGIAN, VÄHÄHIILISEN TEKNOLOGIAN, BIO-JA KIERTOTALOUDEN JA ENERGIATEHOKKUUDEN UUDET RATKAISUT JA TKI</a:t>
            </a:r>
            <a:endParaRPr lang="fi-FI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4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TURVETUOTANNOSTA POISTUVIEN SOIDEN ENNALLISTAMINEN JA JÄLKIKÄYTTÖ sekä selvitykset ja pilotoinnit niiden ennallistamisen ja jälkikäytön edellytyksistä ja mahdollisuuksista, </a:t>
            </a:r>
            <a:r>
              <a:rPr lang="fi-FI" sz="1600" dirty="0"/>
              <a:t>kattaa myös turvetuotannosta poistuvien soiden yhteydessä olevat vesistöalueet, mikäli niiden kunnostamisen tarve liittyy turvetuotannon loppumiseen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33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19962-9FEE-95CA-2950-D29F7F95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pPr algn="ctr"/>
            <a:r>
              <a:rPr lang="fi-FI" sz="3700" dirty="0"/>
              <a:t>Rahoitusta ilmastokestävään talouteen ja työllisyyteen 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E30FF44-E5EA-2EA8-9103-019ED75493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4975" y="1397246"/>
          <a:ext cx="11516150" cy="441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59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BD3ED8-2089-9330-C304-5E6EE0CE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i-FI" dirty="0"/>
              <a:t>Etelä-Savon JTF-suunnitelma tähtää elinkeinojen monipuolistamiseen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DF513701-4D2F-9A95-34B2-844FCF5AB7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00" y="1287896"/>
          <a:ext cx="10938164" cy="4608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72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95D3F3-BB70-1C37-80DD-E20DFA98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8799"/>
          </a:xfrm>
        </p:spPr>
        <p:txBody>
          <a:bodyPr/>
          <a:lstStyle/>
          <a:p>
            <a:r>
              <a:rPr lang="fi-FI" sz="2800" dirty="0"/>
              <a:t>1. Turvealalta poistuvien työpaikkojen korvaaminen ja turvetuotantoalueiden jälkikäytön ja ennallistamisen mahdollistaminen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31773-AFCE-0389-3663-0D7942B4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4998"/>
            <a:ext cx="10155621" cy="4022963"/>
          </a:xfrm>
        </p:spPr>
        <p:txBody>
          <a:bodyPr/>
          <a:lstStyle/>
          <a:p>
            <a:r>
              <a:rPr lang="fi-FI" dirty="0"/>
              <a:t>Uusia liiketoiminta- ja työmahdollisuuksia turve-, maa- ja metsätalouden yrittäjille ja työntekijöille sekä alan palveluliiketoiminnalle</a:t>
            </a:r>
          </a:p>
          <a:p>
            <a:pPr lvl="1"/>
            <a:r>
              <a:rPr lang="fi-FI" dirty="0"/>
              <a:t>Esim. uusiutuvan energian tuotanto ja jakelu, maa- ja metsätalous, matkailu ja hyvinvointipalvelut</a:t>
            </a:r>
          </a:p>
          <a:p>
            <a:pPr lvl="1"/>
            <a:r>
              <a:rPr lang="fi-FI" dirty="0"/>
              <a:t>Mahdollisuus tarjota koulutusta tuotantosuunnan muutokseen</a:t>
            </a:r>
          </a:p>
          <a:p>
            <a:r>
              <a:rPr lang="fi-FI" dirty="0"/>
              <a:t>Turvetuotantoalueiden ennallistamisen määrällinen tavoite 400 ha </a:t>
            </a:r>
          </a:p>
          <a:p>
            <a:pPr lvl="1"/>
            <a:r>
              <a:rPr lang="fi-FI" dirty="0"/>
              <a:t>Kosteikkojen lisäksi mm. kosteikkoviljelyn ja aurinkoenergian mahdollisuuksiin tarttuminen → kriteerinä turvemaan päästöjen väheneminen</a:t>
            </a:r>
          </a:p>
          <a:p>
            <a:r>
              <a:rPr lang="fi-FI" dirty="0"/>
              <a:t>Aluetalouden uudistamisen tavoite ei rajaa kehittämisen kohteita ainoastaan turvetoimialaan tai sen työllisyyteen</a:t>
            </a:r>
          </a:p>
          <a:p>
            <a:pPr lvl="1"/>
            <a:r>
              <a:rPr lang="fi-FI" dirty="0"/>
              <a:t>Elinkeinorakenteen monipuolistuminen Etelä-Savossa</a:t>
            </a:r>
          </a:p>
          <a:p>
            <a:pPr lvl="1"/>
            <a:r>
              <a:rPr lang="fi-FI" dirty="0"/>
              <a:t>Työpaikkojen ja kausityön tarjonta, varsinkin maaseutualueilla</a:t>
            </a:r>
          </a:p>
        </p:txBody>
      </p:sp>
    </p:spTree>
    <p:extLst>
      <p:ext uri="{BB962C8B-B14F-4D97-AF65-F5344CB8AC3E}">
        <p14:creationId xmlns:p14="http://schemas.microsoft.com/office/powerpoint/2010/main" val="352123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61274-AE2C-3FBE-162F-FD5184B1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 fontScale="90000"/>
          </a:bodyPr>
          <a:lstStyle/>
          <a:p>
            <a:r>
              <a:rPr lang="fi-FI" sz="4400" dirty="0"/>
              <a:t>2. Maaseudun asuttuna pitäminen ja elinkeinojen vahvistaminen</a:t>
            </a:r>
            <a:endParaRPr lang="fi-FI" sz="2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7825F7-7578-8829-C2B0-96DAA52D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917"/>
            <a:ext cx="8527473" cy="4414520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/>
              <a:t>Turpeen energiakäytöstä luopumisen välilliset vaikutukset</a:t>
            </a:r>
          </a:p>
          <a:p>
            <a:r>
              <a:rPr lang="fi-FI" sz="2600" dirty="0"/>
              <a:t>Kytkeytyy laaja-alaisesti kiertotalouteen</a:t>
            </a:r>
          </a:p>
          <a:p>
            <a:pPr lvl="1"/>
            <a:r>
              <a:rPr lang="fi-FI" sz="2600" dirty="0"/>
              <a:t>TKI-toiminnan tarve</a:t>
            </a:r>
          </a:p>
          <a:p>
            <a:pPr lvl="1"/>
            <a:r>
              <a:rPr lang="fi-FI" sz="2600" dirty="0"/>
              <a:t>Uudet energiajärjestelmät</a:t>
            </a:r>
          </a:p>
          <a:p>
            <a:r>
              <a:rPr lang="fi-FI" sz="2600" dirty="0"/>
              <a:t>Turvemateriaalien korvaaminen</a:t>
            </a:r>
          </a:p>
          <a:p>
            <a:pPr lvl="1"/>
            <a:r>
              <a:rPr lang="fi-FI" sz="2600" dirty="0"/>
              <a:t>Tällä hetkellä ei valmiita kustannustehokkaita ratkaisuja</a:t>
            </a:r>
          </a:p>
          <a:p>
            <a:pPr lvl="1"/>
            <a:r>
              <a:rPr lang="fi-FI" sz="2600" dirty="0"/>
              <a:t>Ratkaisevaa kotieläintuotannossa, kasvinviljelyssä ja metsätaimien tuotannossa</a:t>
            </a:r>
          </a:p>
          <a:p>
            <a:pPr lvl="1"/>
            <a:r>
              <a:rPr lang="fi-FI" sz="2600" dirty="0"/>
              <a:t>Nopea skaalaus tutkimuksesta ja tuotekehityksestä tuotantoon</a:t>
            </a:r>
          </a:p>
          <a:p>
            <a:r>
              <a:rPr lang="fi-FI" sz="2600" dirty="0"/>
              <a:t>Matkailun kehittäminen</a:t>
            </a:r>
          </a:p>
          <a:p>
            <a:pPr lvl="1"/>
            <a:r>
              <a:rPr lang="fi-FI" sz="2600" dirty="0"/>
              <a:t>Kausityövoiman kouluttaminen</a:t>
            </a:r>
          </a:p>
          <a:p>
            <a:pPr lvl="1"/>
            <a:r>
              <a:rPr lang="fi-FI" sz="2600" dirty="0"/>
              <a:t>Kestävän matkailun ja luontomatkailun hankkeet</a:t>
            </a:r>
          </a:p>
          <a:p>
            <a:pPr lvl="1"/>
            <a:r>
              <a:rPr lang="fi-FI" sz="2600" dirty="0"/>
              <a:t>ruokamatkailu</a:t>
            </a:r>
          </a:p>
          <a:p>
            <a:pPr marL="0" indent="0">
              <a:buNone/>
            </a:pPr>
            <a:endParaRPr lang="fi-FI" sz="1400" dirty="0"/>
          </a:p>
          <a:p>
            <a:endParaRPr lang="fi-FI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7B1CD1F-0257-3443-B15C-4DEA0486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66" y="1886786"/>
            <a:ext cx="3645334" cy="3645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03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21BA4-B3BD-1ECB-BE31-620FE113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46"/>
            <a:ext cx="10515600" cy="1399032"/>
          </a:xfrm>
        </p:spPr>
        <p:txBody>
          <a:bodyPr/>
          <a:lstStyle/>
          <a:p>
            <a:r>
              <a:rPr lang="fi-FI" sz="3200" dirty="0"/>
              <a:t>3. Energiahuollon turvaaminen ja uusiutuvan energian TKI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5A1973-4BD3-3DA6-56B9-684D7519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699"/>
            <a:ext cx="9959671" cy="4341412"/>
          </a:xfrm>
        </p:spPr>
        <p:txBody>
          <a:bodyPr/>
          <a:lstStyle/>
          <a:p>
            <a:r>
              <a:rPr lang="fi-FI" dirty="0"/>
              <a:t>Uusituvan energian ja sähköomavaraisuuden lisääminen </a:t>
            </a:r>
          </a:p>
          <a:p>
            <a:pPr lvl="1"/>
            <a:r>
              <a:rPr lang="fi-FI" dirty="0"/>
              <a:t>Kehittäminen- ja tutkimus ja pilotointi uusiutuvista energiamuodoista</a:t>
            </a:r>
          </a:p>
          <a:p>
            <a:pPr lvl="1"/>
            <a:r>
              <a:rPr lang="fi-FI" dirty="0"/>
              <a:t>Energian varastointiratkaisut, energiatehokkuus</a:t>
            </a:r>
          </a:p>
          <a:p>
            <a:pPr lvl="1"/>
            <a:r>
              <a:rPr lang="fi-FI" dirty="0"/>
              <a:t>Älykkäät energiaverkot, tehokas energian siirto, kaukolämpöverkostojen kokonais- tai osakokonaisuusoptimointi</a:t>
            </a:r>
          </a:p>
          <a:p>
            <a:r>
              <a:rPr lang="fi-FI" dirty="0"/>
              <a:t>Metsäenergian korjuu ja logistiikka</a:t>
            </a:r>
          </a:p>
          <a:p>
            <a:pPr lvl="1"/>
            <a:r>
              <a:rPr lang="fi-FI" sz="1600" dirty="0"/>
              <a:t>Uuden yritystoiminnan mahdollisuudet</a:t>
            </a:r>
          </a:p>
          <a:p>
            <a:pPr lvl="1"/>
            <a:r>
              <a:rPr lang="fi-FI" sz="1600" dirty="0"/>
              <a:t>Käytön lisäys mahdollista energiapuukohteissa ja nuoren metsän harvennuksissa</a:t>
            </a:r>
          </a:p>
          <a:p>
            <a:pPr lvl="1"/>
            <a:r>
              <a:rPr lang="fi-FI" sz="1400" dirty="0"/>
              <a:t>kehitetään metsätaloutta ja -teknologiaa sekä metsänkäsittelymenetelmiä hiiliviisaaksi, kokonaiskestäväksi ja luonnon monimuotoisuuden huomioon ottavaksi</a:t>
            </a:r>
          </a:p>
          <a:p>
            <a:pPr lvl="1"/>
            <a:r>
              <a:rPr lang="fi-FI" sz="1400" dirty="0"/>
              <a:t>Metsäalan koulutuksen kehittäminen</a:t>
            </a:r>
          </a:p>
          <a:p>
            <a:pPr lvl="1"/>
            <a:r>
              <a:rPr lang="fi-FI" sz="1400" dirty="0"/>
              <a:t>Puun erilaiset käyttömuodot ja puurakentaminen</a:t>
            </a:r>
            <a:endParaRPr lang="fi-FI" sz="1600" dirty="0">
              <a:solidFill>
                <a:srgbClr val="FF0000"/>
              </a:solidFill>
            </a:endParaRPr>
          </a:p>
          <a:p>
            <a:r>
              <a:rPr lang="fi-FI" sz="2400" dirty="0"/>
              <a:t>Polttoon perustuvan ja perustumattoman teknologian lisäinvestoinnit (pilarit II ja III) riittävän isoissa hankkeissa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678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69EE87-E2F9-C412-0F8B-2F0F2C71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r>
              <a:rPr lang="fi-FI" dirty="0"/>
              <a:t>4. Uudet työpaikat ja 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231565-8513-3E5A-DBE0-186D68C9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6786"/>
            <a:ext cx="7003473" cy="3645334"/>
          </a:xfrm>
        </p:spPr>
        <p:txBody>
          <a:bodyPr>
            <a:normAutofit/>
          </a:bodyPr>
          <a:lstStyle/>
          <a:p>
            <a:r>
              <a:rPr lang="fi-FI" sz="2400" dirty="0"/>
              <a:t>Koulutusmahdollisuuksien parantaminen ja alueen koulutustarjonnan vetovoimaisuuden lisääminen</a:t>
            </a:r>
          </a:p>
          <a:p>
            <a:r>
              <a:rPr lang="fi-FI" sz="2400" dirty="0"/>
              <a:t>Kausi- ja osa-aikaisen työvoiman saatavuuden </a:t>
            </a:r>
            <a:r>
              <a:rPr lang="fi-FI" sz="2400" dirty="0" err="1"/>
              <a:t>turvaaminen,mm</a:t>
            </a:r>
            <a:r>
              <a:rPr lang="fi-FI" sz="2400" dirty="0"/>
              <a:t>. koulutuksen keinoin</a:t>
            </a:r>
          </a:p>
          <a:p>
            <a:r>
              <a:rPr lang="fi-FI" sz="2400" dirty="0"/>
              <a:t>Uusien työmahdollisuuksien kartoitus ja täydennyskoulutus</a:t>
            </a:r>
          </a:p>
          <a:p>
            <a:r>
              <a:rPr lang="fi-FI" sz="2400" dirty="0"/>
              <a:t>Vihreään siirtymään liittyvän koulutuksen lisääminen ja osaamisen turvaaminen</a:t>
            </a:r>
          </a:p>
          <a:p>
            <a:r>
              <a:rPr lang="fi-FI" sz="2400" dirty="0"/>
              <a:t>Luonnon entistämisen ammattilaisten koulutus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46DA47D-9EE5-9165-7A8E-B36C50D1E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50" y="1864748"/>
            <a:ext cx="3645334" cy="3645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0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907CA-B685-BDAC-1132-F56FBDEB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3907"/>
          </a:xfrm>
        </p:spPr>
        <p:txBody>
          <a:bodyPr/>
          <a:lstStyle/>
          <a:p>
            <a:r>
              <a:rPr lang="fi-FI" sz="3200" dirty="0"/>
              <a:t>Etelä-Savon indikaattoritavoitteet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37DC8EE-2D17-FAD6-188D-F545F64088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4684" y="1600200"/>
          <a:ext cx="6011876" cy="237972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23735">
                  <a:extLst>
                    <a:ext uri="{9D8B030D-6E8A-4147-A177-3AD203B41FA5}">
                      <a16:colId xmlns:a16="http://schemas.microsoft.com/office/drawing/2014/main" val="2149641147"/>
                    </a:ext>
                  </a:extLst>
                </a:gridCol>
                <a:gridCol w="2773540">
                  <a:extLst>
                    <a:ext uri="{9D8B030D-6E8A-4147-A177-3AD203B41FA5}">
                      <a16:colId xmlns:a16="http://schemas.microsoft.com/office/drawing/2014/main" val="3568690017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4223020660"/>
                    </a:ext>
                  </a:extLst>
                </a:gridCol>
                <a:gridCol w="705129">
                  <a:extLst>
                    <a:ext uri="{9D8B030D-6E8A-4147-A177-3AD203B41FA5}">
                      <a16:colId xmlns:a16="http://schemas.microsoft.com/office/drawing/2014/main" val="2180007549"/>
                    </a:ext>
                  </a:extLst>
                </a:gridCol>
                <a:gridCol w="937947">
                  <a:extLst>
                    <a:ext uri="{9D8B030D-6E8A-4147-A177-3AD203B41FA5}">
                      <a16:colId xmlns:a16="http://schemas.microsoft.com/office/drawing/2014/main" val="1783202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Tunnus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Tuotosindikaattorit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Yksikkö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Tavoite (2024)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Tavoite (2029)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547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RCO01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Tuetut yritykset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707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RCO02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Avustuksilla tuetut yritykset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31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RCO04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De minimis-tukea saaneet yritykset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941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RCO05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Tuetut uudet yritykset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</a:rPr>
                        <a:t>40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707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RCO07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Yhteisiin tutkimushankkeisiin osallistuvat tutkimusorganisaatiot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</a:rPr>
                        <a:t>2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</a:rPr>
                        <a:t>7</a:t>
                      </a:r>
                    </a:p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</a:rPr>
                        <a:t> 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073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RCO10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Yritykset yhteistyössä tutkimuslaitosten kanssa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630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RCO38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Tuen piiriin kuuluvan kunnostetun maaperän pinta-ala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i-FI" sz="1200">
                          <a:effectLst/>
                        </a:rPr>
                        <a:t>ha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919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EECO07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200">
                          <a:effectLst/>
                        </a:rPr>
                        <a:t>18–29-vuotiaat nuoret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hlö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</a:rPr>
                        <a:t>10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858481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FB63D3C1-01C8-1171-21FB-3AC09F30D1DB}"/>
              </a:ext>
            </a:extLst>
          </p:cNvPr>
          <p:cNvGraphicFramePr>
            <a:graphicFrameLocks noGrp="1"/>
          </p:cNvGraphicFramePr>
          <p:nvPr/>
        </p:nvGraphicFramePr>
        <p:xfrm>
          <a:off x="340119" y="1600200"/>
          <a:ext cx="5420993" cy="388168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65270">
                  <a:extLst>
                    <a:ext uri="{9D8B030D-6E8A-4147-A177-3AD203B41FA5}">
                      <a16:colId xmlns:a16="http://schemas.microsoft.com/office/drawing/2014/main" val="1158189636"/>
                    </a:ext>
                  </a:extLst>
                </a:gridCol>
                <a:gridCol w="2937770">
                  <a:extLst>
                    <a:ext uri="{9D8B030D-6E8A-4147-A177-3AD203B41FA5}">
                      <a16:colId xmlns:a16="http://schemas.microsoft.com/office/drawing/2014/main" val="1601978181"/>
                    </a:ext>
                  </a:extLst>
                </a:gridCol>
                <a:gridCol w="607330">
                  <a:extLst>
                    <a:ext uri="{9D8B030D-6E8A-4147-A177-3AD203B41FA5}">
                      <a16:colId xmlns:a16="http://schemas.microsoft.com/office/drawing/2014/main" val="2348329185"/>
                    </a:ext>
                  </a:extLst>
                </a:gridCol>
                <a:gridCol w="1110623">
                  <a:extLst>
                    <a:ext uri="{9D8B030D-6E8A-4147-A177-3AD203B41FA5}">
                      <a16:colId xmlns:a16="http://schemas.microsoft.com/office/drawing/2014/main" val="2066606523"/>
                    </a:ext>
                  </a:extLst>
                </a:gridCol>
              </a:tblGrid>
              <a:tr h="730596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Tunnus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Tulosindikaattorit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Yksikkö</a:t>
                      </a:r>
                      <a:endParaRPr lang="fi-FI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Tavoite (2029)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661401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r>
                        <a:rPr lang="fi-FI" sz="1200" dirty="0">
                          <a:effectLst/>
                        </a:rPr>
                        <a:t>RCR01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 dirty="0">
                          <a:effectLst/>
                        </a:rPr>
                        <a:t>Tuettuihin yksiköihin luodut työpaikat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</a:rPr>
                        <a:t>kpl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784087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RCR03 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Tuote- tai prosessi-innovaatioita tekevät pk-yritykset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211071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RCR19 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Yritykset, joilla on suurempi liikevaihto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164488"/>
                  </a:ext>
                </a:extLst>
              </a:tr>
              <a:tr h="575852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NR01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200">
                          <a:effectLst/>
                        </a:rPr>
                        <a:t>Verkostojen ja innovaatioekosysteemien kehittämät innovaatiot, tuotteet ja palvelut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347786"/>
                  </a:ext>
                </a:extLst>
              </a:tr>
              <a:tr h="380392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NR03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200">
                          <a:effectLst/>
                        </a:rPr>
                        <a:t>Pk-yritykset, jotka aloittavat uuden liiketoiminnan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</a:p>
                    <a:p>
                      <a:pPr algn="ctr"/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673845"/>
                  </a:ext>
                </a:extLst>
              </a:tr>
              <a:tr h="730596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NR09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Pk-yritykset, jotka aloittavat energiatehokkuuteen tai uusiutuvan energian ratkaisuihin perustuvaa uutta liiketoimintaa</a:t>
                      </a:r>
                      <a:endParaRPr lang="fi-F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kpl</a:t>
                      </a:r>
                    </a:p>
                    <a:p>
                      <a:pPr algn="ctr"/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</a:rPr>
                        <a:t>20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690156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CR03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effectLst/>
                        </a:rPr>
                        <a:t>Osallistujat, jotka saavat ammattipätevyyden jättäessään toimen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effectLst/>
                        </a:rPr>
                        <a:t>hlö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effectLst/>
                          <a:latin typeface="+mn-lt"/>
                        </a:rPr>
                        <a:t>10</a:t>
                      </a:r>
                      <a:endParaRPr lang="fi-FI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30292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171C6AC-31DE-B369-1EFB-8AB03F95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40623" y="-5346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9B6327-BADA-C63C-F683-31345D8C725B}"/>
              </a:ext>
            </a:extLst>
          </p:cNvPr>
          <p:cNvSpPr txBox="1"/>
          <p:nvPr/>
        </p:nvSpPr>
        <p:spPr>
          <a:xfrm>
            <a:off x="6517758" y="4250778"/>
            <a:ext cx="5089574" cy="1231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/>
              <a:t>Keskeisiä tavoitteita</a:t>
            </a:r>
          </a:p>
          <a:p>
            <a:pPr algn="l"/>
            <a:r>
              <a:rPr lang="fi-FI" sz="1600" dirty="0"/>
              <a:t>	Uudet työpaikat 		255</a:t>
            </a:r>
          </a:p>
          <a:p>
            <a:pPr algn="l"/>
            <a:r>
              <a:rPr lang="fi-FI" sz="1600" dirty="0"/>
              <a:t>	Uudet tuotteet ja palvelut 	140</a:t>
            </a:r>
          </a:p>
          <a:p>
            <a:pPr algn="l"/>
            <a:r>
              <a:rPr lang="fi-FI" sz="1600" dirty="0"/>
              <a:t>	Ennallistetut alueet 		400 ha</a:t>
            </a:r>
          </a:p>
          <a:p>
            <a:pPr algn="l"/>
            <a:r>
              <a:rPr lang="fi-FI" sz="1600" dirty="0"/>
              <a:t>	Osallistuneet nuoret		50</a:t>
            </a:r>
          </a:p>
        </p:txBody>
      </p:sp>
    </p:spTree>
    <p:extLst>
      <p:ext uri="{BB962C8B-B14F-4D97-AF65-F5344CB8AC3E}">
        <p14:creationId xmlns:p14="http://schemas.microsoft.com/office/powerpoint/2010/main" val="218168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60DFF-CFB6-7D1F-9159-95B2E9AF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r>
              <a:rPr lang="fi-FI" sz="3700" err="1"/>
              <a:t>Do</a:t>
            </a:r>
            <a:r>
              <a:rPr lang="fi-FI" sz="3700"/>
              <a:t> no </a:t>
            </a:r>
            <a:r>
              <a:rPr lang="fi-FI" sz="3700" err="1"/>
              <a:t>significant</a:t>
            </a:r>
            <a:r>
              <a:rPr lang="fi-FI" sz="3700"/>
              <a:t> </a:t>
            </a:r>
            <a:r>
              <a:rPr lang="fi-FI" sz="3700" err="1"/>
              <a:t>harm</a:t>
            </a:r>
            <a:r>
              <a:rPr lang="fi-FI" sz="3700"/>
              <a:t> –periaate</a:t>
            </a:r>
            <a:br>
              <a:rPr lang="fi-FI" sz="3700"/>
            </a:br>
            <a:r>
              <a:rPr lang="fi-FI" sz="3700" b="0"/>
              <a:t>-</a:t>
            </a:r>
            <a:r>
              <a:rPr lang="fi-FI" sz="3700"/>
              <a:t> </a:t>
            </a:r>
            <a:r>
              <a:rPr lang="fi-FI" sz="3700" b="0" i="1"/>
              <a:t>ei merkittävää haittaa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2B03AA-16E3-F3B1-305E-475FE5E7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6786"/>
            <a:ext cx="7095837" cy="3645334"/>
          </a:xfrm>
        </p:spPr>
        <p:txBody>
          <a:bodyPr>
            <a:normAutofit/>
          </a:bodyPr>
          <a:lstStyle/>
          <a:p>
            <a:r>
              <a:rPr lang="fi-FI" b="1" dirty="0"/>
              <a:t>Investointihanke</a:t>
            </a:r>
            <a:r>
              <a:rPr lang="fi-FI" dirty="0"/>
              <a:t> ei saa aiheuttaa merkittävää haittaa millekään EU:n kestävän rahoituksen ympäristötavoitteelle: </a:t>
            </a:r>
          </a:p>
          <a:p>
            <a:pPr lvl="1"/>
            <a:r>
              <a:rPr lang="fi-FI" sz="2000" dirty="0"/>
              <a:t>ilmastonmuutoksen hillintä</a:t>
            </a:r>
          </a:p>
          <a:p>
            <a:pPr lvl="1"/>
            <a:r>
              <a:rPr lang="fi-FI" sz="2000" dirty="0"/>
              <a:t>ilmastonmuutokseen sopeutuminen</a:t>
            </a:r>
          </a:p>
          <a:p>
            <a:pPr lvl="1"/>
            <a:r>
              <a:rPr lang="fi-FI" sz="2000" dirty="0"/>
              <a:t>vesivarojen ja merten luonnonvarojen kestävä käyttö ja suojelu</a:t>
            </a:r>
          </a:p>
          <a:p>
            <a:pPr lvl="1"/>
            <a:r>
              <a:rPr lang="fi-FI" sz="2000" dirty="0"/>
              <a:t>siirtyminen kiertotalouteen</a:t>
            </a:r>
          </a:p>
          <a:p>
            <a:pPr lvl="1"/>
            <a:r>
              <a:rPr lang="fi-FI" sz="2000" dirty="0"/>
              <a:t>ympäristön pilaantumisen ehkäiseminen ja vähentäminen</a:t>
            </a:r>
          </a:p>
          <a:p>
            <a:pPr lvl="1"/>
            <a:r>
              <a:rPr lang="fi-FI" sz="2000" dirty="0"/>
              <a:t>biologisen monimuotoisuuden ja ekosysteemien suojelu ja ennallistaminen</a:t>
            </a:r>
          </a:p>
          <a:p>
            <a:r>
              <a:rPr lang="fi-FI" b="1" dirty="0"/>
              <a:t>Periaate koskee kaikkia investointeja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9C0F1B-8EEF-A414-1B11-1CADD89B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60" y="1886786"/>
            <a:ext cx="3645334" cy="3645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44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107E8-A546-D717-B36D-F3F09023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pPr algn="ctr"/>
            <a:r>
              <a:rPr lang="fi-FI" dirty="0"/>
              <a:t>Kuka voi saada rahoitusta?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A07606-84F4-678B-DA00-FFCD3FB9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6786"/>
            <a:ext cx="7566892" cy="3645334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fi-FI" sz="2400" dirty="0"/>
              <a:t>Rahoitusta voidaan myöntää pääosin voittoa tavoittelemattomille julkisille tai yksityisille yhteisöille ja säätiöille, kuten esim.</a:t>
            </a:r>
          </a:p>
          <a:p>
            <a:pPr lvl="1"/>
            <a:r>
              <a:rPr lang="fi-FI" sz="2400" dirty="0"/>
              <a:t>Korkeakoulut ja 2.asteen oppilaitokset</a:t>
            </a:r>
          </a:p>
          <a:p>
            <a:pPr lvl="1"/>
            <a:r>
              <a:rPr lang="fi-FI" sz="2400" dirty="0"/>
              <a:t>tutkimuslaitokset</a:t>
            </a:r>
          </a:p>
          <a:p>
            <a:pPr lvl="1"/>
            <a:r>
              <a:rPr lang="fi-FI" sz="2400" dirty="0"/>
              <a:t>kehittämisorganisaatiot</a:t>
            </a:r>
          </a:p>
          <a:p>
            <a:pPr lvl="1"/>
            <a:r>
              <a:rPr lang="fi-FI" sz="2400" dirty="0"/>
              <a:t>kunnat </a:t>
            </a:r>
          </a:p>
          <a:p>
            <a:pPr lvl="1"/>
            <a:r>
              <a:rPr lang="fi-FI" sz="2400" dirty="0"/>
              <a:t>säätiöt ja yhdistykset </a:t>
            </a:r>
            <a:endParaRPr lang="fi-FI" sz="2400" dirty="0">
              <a:ea typeface="Tahoma"/>
              <a:cs typeface="Tahoma"/>
            </a:endParaRPr>
          </a:p>
          <a:p>
            <a:pPr>
              <a:buFont typeface="Arial"/>
              <a:buChar char="•"/>
            </a:pPr>
            <a:r>
              <a:rPr lang="fi-FI" sz="2400" dirty="0">
                <a:ea typeface="+mn-lt"/>
                <a:cs typeface="+mn-lt"/>
              </a:rPr>
              <a:t>Jos tukea kohdistuu yksittäisille yrityksille, myöntämisessä huomioidaan de </a:t>
            </a:r>
            <a:r>
              <a:rPr lang="fi-FI" sz="2400" dirty="0" err="1">
                <a:ea typeface="+mn-lt"/>
                <a:cs typeface="+mn-lt"/>
              </a:rPr>
              <a:t>minimis</a:t>
            </a:r>
            <a:r>
              <a:rPr lang="fi-FI" sz="2400" dirty="0">
                <a:ea typeface="+mn-lt"/>
                <a:cs typeface="+mn-lt"/>
              </a:rPr>
              <a:t> -tukiehdot (</a:t>
            </a:r>
            <a:r>
              <a:rPr lang="fi-FI" sz="2400" dirty="0" err="1">
                <a:ea typeface="+mn-lt"/>
                <a:cs typeface="+mn-lt"/>
              </a:rPr>
              <a:t>max</a:t>
            </a:r>
            <a:r>
              <a:rPr lang="fi-FI" sz="2400" dirty="0">
                <a:ea typeface="+mn-lt"/>
                <a:cs typeface="+mn-lt"/>
              </a:rPr>
              <a:t> 200 000 €/3 v). </a:t>
            </a:r>
            <a:endParaRPr lang="en-US" sz="2400" dirty="0">
              <a:ea typeface="+mn-lt"/>
              <a:cs typeface="+mn-lt"/>
            </a:endParaRPr>
          </a:p>
          <a:p>
            <a:r>
              <a:rPr lang="fi-FI" sz="2400" dirty="0"/>
              <a:t>Rahoitusta kohdistetaan myös suoraan yritysten kehittämishankkeisiin (ELY-keskus)</a:t>
            </a:r>
            <a:endParaRPr lang="fi-FI" sz="2400" dirty="0">
              <a:ea typeface="Tahoma"/>
              <a:cs typeface="Tahoma"/>
            </a:endParaRPr>
          </a:p>
          <a:p>
            <a:endParaRPr lang="fi-FI" sz="2400" dirty="0"/>
          </a:p>
          <a:p>
            <a:endParaRPr lang="fi-FI" sz="19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89B4D74-4AEE-EE9C-0680-9C14D752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78" y="1886786"/>
            <a:ext cx="3645334" cy="3645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28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ECEB24C-AF38-4C10-BABC-E89E728A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0" y="0"/>
            <a:ext cx="10515600" cy="1033907"/>
          </a:xfrm>
        </p:spPr>
        <p:txBody>
          <a:bodyPr/>
          <a:lstStyle/>
          <a:p>
            <a:r>
              <a:rPr lang="fi-FI" sz="2800" dirty="0"/>
              <a:t>JTF –  oikeudenmukaisen siirtymän rahasto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62B22FE-2BB6-4FBB-BC23-88EF6A4C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70" y="1307922"/>
            <a:ext cx="10515600" cy="36393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Tausta: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Toteuttaa EU:n vihreää siirtymää Green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Dealia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(Eurooppa hiilineutraali v. 2050 mennessä)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Uusi EU-rahasto, joka liittyy energiakäytön muutokseen - Suomessa sidottu turpeen käytöstä luopumiseen eli tavoitteeseen puolittaa turpeen käyttö vuoteen 2030 mennessä.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0" dirty="0">
                <a:solidFill>
                  <a:prstClr val="black"/>
                </a:solidFill>
              </a:rPr>
              <a:t>JTF tuella on tarkoitus lieventää energiamurroksesta aiheutuvia sosioekonomisia vaikutuksia. </a:t>
            </a:r>
            <a:r>
              <a:rPr lang="fi-FI" sz="1800" b="0" u="sng" dirty="0">
                <a:solidFill>
                  <a:prstClr val="black"/>
                </a:solidFill>
              </a:rPr>
              <a:t>Kertaluonteinen avustus</a:t>
            </a: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Valmistelu: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Suomessa valmisteltu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TEM:n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ohjauksessa helmikuusta 2021 alkaen 14 alueellista oikeudenmukaisen siirtymän suunnitelmaa</a:t>
            </a:r>
            <a:r>
              <a:rPr lang="fi-FI" sz="1800" dirty="0">
                <a:solidFill>
                  <a:prstClr val="black"/>
                </a:solidFill>
              </a:rPr>
              <a:t>, josta on koottu yhteinen osuus eli runko alueellisissa suunnitelmissa on sama.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JTF tulee osaksi “Uudistuva ja Osaava Suomi 2021-2027” –alue- ja rakennepolitiikan ohjelmaa: Ohjelmaan lisätään toimintalinja 7: ”Oikeudenmukaisen siirtymän Suomi” </a:t>
            </a:r>
            <a:r>
              <a:rPr lang="fi-FI" sz="1800" b="0" dirty="0"/>
              <a:t>ja sen erityistavoite on ”Turpeesta luopumisen alueellisesti oikeudenmukainen siirtymä</a:t>
            </a:r>
            <a:r>
              <a:rPr lang="fi-FI" sz="1800" b="0" dirty="0">
                <a:solidFill>
                  <a:srgbClr val="000000"/>
                </a:solidFill>
              </a:rPr>
              <a:t>”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002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D9712-0359-D70C-0924-568874AE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JTF:n</a:t>
            </a:r>
            <a:r>
              <a:rPr lang="fi-FI" dirty="0"/>
              <a:t> tukimuodot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6A23B9-68C5-F8E7-B723-8A7435EC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2076"/>
            <a:ext cx="10730501" cy="4330044"/>
          </a:xfrm>
        </p:spPr>
        <p:txBody>
          <a:bodyPr/>
          <a:lstStyle/>
          <a:p>
            <a:pPr marL="0" indent="0" algn="ctr">
              <a:buNone/>
            </a:pPr>
            <a:r>
              <a:rPr lang="fi-FI" b="1" dirty="0"/>
              <a:t>Maakunnan liitto</a:t>
            </a:r>
          </a:p>
          <a:p>
            <a:pPr marL="0" indent="0">
              <a:buNone/>
            </a:pPr>
            <a:r>
              <a:rPr lang="fi-FI" sz="1800" dirty="0"/>
              <a:t>− Alueellinen kehittämistuki</a:t>
            </a:r>
          </a:p>
          <a:p>
            <a:pPr marL="0" indent="0">
              <a:buNone/>
            </a:pPr>
            <a:r>
              <a:rPr lang="fi-FI" sz="1800" dirty="0"/>
              <a:t>− Opetus- ja kulttuuriministeriön toimialaan kuuluvat kehittämis- ja investointihankkeet</a:t>
            </a:r>
          </a:p>
          <a:p>
            <a:pPr marL="0" indent="0">
              <a:buNone/>
            </a:pPr>
            <a:r>
              <a:rPr lang="fi-FI" sz="1800" dirty="0"/>
              <a:t>− Perusrakenteen investointituki</a:t>
            </a:r>
          </a:p>
          <a:p>
            <a:pPr marL="0" indent="0" algn="ctr">
              <a:buNone/>
            </a:pPr>
            <a:r>
              <a:rPr lang="fi-FI" b="1" dirty="0"/>
              <a:t>ELY-keskus</a:t>
            </a:r>
          </a:p>
          <a:p>
            <a:pPr marL="0" indent="0">
              <a:buNone/>
            </a:pPr>
            <a:r>
              <a:rPr lang="fi-FI" sz="1800" dirty="0"/>
              <a:t>− Ilmastonmuutoksen hillintään ja ilmastonmuutokseen sopeutumiseen sekä ympäristöön</a:t>
            </a:r>
          </a:p>
          <a:p>
            <a:pPr marL="0" indent="0">
              <a:buNone/>
            </a:pPr>
            <a:r>
              <a:rPr lang="fi-FI" sz="1800" dirty="0"/>
              <a:t>ja luonnonvaroihin liittyvät kehittämis- ja investointihankkeet</a:t>
            </a:r>
          </a:p>
          <a:p>
            <a:pPr marL="0" indent="0">
              <a:buNone/>
            </a:pPr>
            <a:r>
              <a:rPr lang="fi-FI" sz="1800" dirty="0"/>
              <a:t>− Yritysten toimintaympäristön kehittämisavustus</a:t>
            </a:r>
          </a:p>
          <a:p>
            <a:pPr marL="0" indent="0">
              <a:buNone/>
            </a:pPr>
            <a:r>
              <a:rPr lang="fi-FI" sz="1800" dirty="0"/>
              <a:t>− Yrityksen kehittämisavustus</a:t>
            </a:r>
          </a:p>
          <a:p>
            <a:pPr marL="0" indent="0">
              <a:buNone/>
            </a:pPr>
            <a:r>
              <a:rPr lang="fi-FI" sz="1800" dirty="0"/>
              <a:t>− Työllisyyden, osaamisen ja sosiaalisen osallisuuden tukemiseen liittyvä kehittämishanke</a:t>
            </a:r>
          </a:p>
        </p:txBody>
      </p:sp>
    </p:spTree>
    <p:extLst>
      <p:ext uri="{BB962C8B-B14F-4D97-AF65-F5344CB8AC3E}">
        <p14:creationId xmlns:p14="http://schemas.microsoft.com/office/powerpoint/2010/main" val="174785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AEC1A-186F-6B05-A86D-FFC61A56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30" y="342712"/>
            <a:ext cx="10515600" cy="558241"/>
          </a:xfrm>
        </p:spPr>
        <p:txBody>
          <a:bodyPr/>
          <a:lstStyle/>
          <a:p>
            <a:r>
              <a:rPr lang="fi-FI" sz="3200" dirty="0"/>
              <a:t>Maakuntaliiton JTF-rahoitus vuonna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B1EA3D-BD2C-A3DF-DB15-2138E5F4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56" y="1870396"/>
            <a:ext cx="2173941" cy="1379310"/>
          </a:xfrm>
        </p:spPr>
        <p:txBody>
          <a:bodyPr/>
          <a:lstStyle/>
          <a:p>
            <a:pPr marL="0" indent="0" algn="ctr">
              <a:buNone/>
            </a:pPr>
            <a:r>
              <a:rPr lang="fi-FI" b="1"/>
              <a:t>Elinvoiman kehittämis-</a:t>
            </a:r>
            <a:br>
              <a:rPr lang="fi-FI" b="1"/>
            </a:br>
            <a:r>
              <a:rPr lang="fi-FI" b="1"/>
              <a:t>hankkeet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63BE3791-E7C3-A01B-22E8-6BABD0366BF3}"/>
              </a:ext>
            </a:extLst>
          </p:cNvPr>
          <p:cNvSpPr txBox="1">
            <a:spLocks/>
          </p:cNvSpPr>
          <p:nvPr/>
        </p:nvSpPr>
        <p:spPr>
          <a:xfrm>
            <a:off x="4079504" y="1888325"/>
            <a:ext cx="3061446" cy="1182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TKI-toiminnan kehittämis- ja investointi-hankkeet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672B68C-11C7-EC88-5B45-D7F01E0CB791}"/>
              </a:ext>
            </a:extLst>
          </p:cNvPr>
          <p:cNvSpPr txBox="1">
            <a:spLocks/>
          </p:cNvSpPr>
          <p:nvPr/>
        </p:nvSpPr>
        <p:spPr>
          <a:xfrm>
            <a:off x="8100174" y="1946596"/>
            <a:ext cx="3281081" cy="1984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Kuntien perusrakenteen investoinnit yritysten toimintaedellytyksiin</a:t>
            </a:r>
          </a:p>
        </p:txBody>
      </p:sp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7821FD05-EB3D-7E50-311E-54239A5D4F3A}"/>
              </a:ext>
            </a:extLst>
          </p:cNvPr>
          <p:cNvSpPr/>
          <p:nvPr/>
        </p:nvSpPr>
        <p:spPr>
          <a:xfrm rot="5400000">
            <a:off x="5538195" y="-1557931"/>
            <a:ext cx="1244480" cy="10970559"/>
          </a:xfrm>
          <a:prstGeom prst="rightBrace">
            <a:avLst>
              <a:gd name="adj1" fmla="val 8333"/>
              <a:gd name="adj2" fmla="val 57768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A983BE5-2FCC-7518-C137-2E5752DF127F}"/>
              </a:ext>
            </a:extLst>
          </p:cNvPr>
          <p:cNvSpPr txBox="1"/>
          <p:nvPr/>
        </p:nvSpPr>
        <p:spPr>
          <a:xfrm>
            <a:off x="4142536" y="4681538"/>
            <a:ext cx="39576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prstClr val="black"/>
                </a:solidFill>
                <a:latin typeface="Tahoma"/>
              </a:rPr>
              <a:t>14,35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miljoonaa euroa JTF </a:t>
            </a: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+ valtio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8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AEC1A-186F-6B05-A86D-FFC61A56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30" y="342712"/>
            <a:ext cx="10515600" cy="558241"/>
          </a:xfrm>
        </p:spPr>
        <p:txBody>
          <a:bodyPr/>
          <a:lstStyle/>
          <a:p>
            <a:r>
              <a:rPr lang="fi-FI" sz="3200" dirty="0" err="1"/>
              <a:t>Ely</a:t>
            </a:r>
            <a:r>
              <a:rPr lang="fi-FI" sz="3200" dirty="0"/>
              <a:t> –keskuksen JTF-rahoitus vuonna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B1EA3D-BD2C-A3DF-DB15-2138E5F4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56" y="1870395"/>
            <a:ext cx="2173941" cy="1916513"/>
          </a:xfrm>
        </p:spPr>
        <p:txBody>
          <a:bodyPr/>
          <a:lstStyle/>
          <a:p>
            <a:pPr marL="0" indent="0" algn="ctr">
              <a:buNone/>
            </a:pPr>
            <a:r>
              <a:rPr lang="fi-FI" sz="1800" b="1" dirty="0"/>
              <a:t>ELY yritystuet </a:t>
            </a:r>
          </a:p>
          <a:p>
            <a:pPr marL="0" indent="0" algn="ctr">
              <a:buNone/>
            </a:pPr>
            <a:r>
              <a:rPr lang="fi-FI" sz="1800" b="1" dirty="0"/>
              <a:t>11,68 </a:t>
            </a:r>
          </a:p>
          <a:p>
            <a:pPr marL="0" indent="0" algn="ctr">
              <a:buNone/>
            </a:pPr>
            <a:r>
              <a:rPr lang="fi-FI" sz="1800" b="1" dirty="0"/>
              <a:t>miljoonaa euroa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63BE3791-E7C3-A01B-22E8-6BABD0366BF3}"/>
              </a:ext>
            </a:extLst>
          </p:cNvPr>
          <p:cNvSpPr txBox="1">
            <a:spLocks/>
          </p:cNvSpPr>
          <p:nvPr/>
        </p:nvSpPr>
        <p:spPr>
          <a:xfrm>
            <a:off x="4039162" y="1480959"/>
            <a:ext cx="3061446" cy="18241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Ilmastonmuutos ja kiertotalous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b="1" dirty="0">
                <a:solidFill>
                  <a:prstClr val="black"/>
                </a:solidFill>
                <a:latin typeface="Tahoma"/>
              </a:rPr>
              <a:t>Yritysten toimintaympäristön kehittäminen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Turvetuotantoalueiden ennallistaminen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2,92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miljoonaa euroa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672B68C-11C7-EC88-5B45-D7F01E0CB791}"/>
              </a:ext>
            </a:extLst>
          </p:cNvPr>
          <p:cNvSpPr txBox="1">
            <a:spLocks/>
          </p:cNvSpPr>
          <p:nvPr/>
        </p:nvSpPr>
        <p:spPr>
          <a:xfrm>
            <a:off x="8100174" y="1946596"/>
            <a:ext cx="3281081" cy="1984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b="1" dirty="0">
                <a:solidFill>
                  <a:prstClr val="black"/>
                </a:solidFill>
                <a:latin typeface="Tahoma"/>
              </a:rPr>
              <a:t>Osaaminen ja osallisuus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b="1" dirty="0">
                <a:solidFill>
                  <a:prstClr val="black"/>
                </a:solidFill>
                <a:latin typeface="Tahoma"/>
              </a:rPr>
              <a:t>3,21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b="1" dirty="0">
                <a:solidFill>
                  <a:prstClr val="black"/>
                </a:solidFill>
                <a:latin typeface="Tahoma"/>
              </a:rPr>
              <a:t> miljoonaa euroa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7821FD05-EB3D-7E50-311E-54239A5D4F3A}"/>
              </a:ext>
            </a:extLst>
          </p:cNvPr>
          <p:cNvSpPr/>
          <p:nvPr/>
        </p:nvSpPr>
        <p:spPr>
          <a:xfrm rot="5400000">
            <a:off x="5538195" y="-1557931"/>
            <a:ext cx="1244480" cy="10970559"/>
          </a:xfrm>
          <a:prstGeom prst="rightBrace">
            <a:avLst>
              <a:gd name="adj1" fmla="val 8333"/>
              <a:gd name="adj2" fmla="val 57768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A983BE5-2FCC-7518-C137-2E5752DF127F}"/>
              </a:ext>
            </a:extLst>
          </p:cNvPr>
          <p:cNvSpPr txBox="1"/>
          <p:nvPr/>
        </p:nvSpPr>
        <p:spPr>
          <a:xfrm>
            <a:off x="4142536" y="4681538"/>
            <a:ext cx="39576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17,83 miljoonaa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euroa</a:t>
            </a:r>
          </a:p>
        </p:txBody>
      </p:sp>
    </p:spTree>
    <p:extLst>
      <p:ext uri="{BB962C8B-B14F-4D97-AF65-F5344CB8AC3E}">
        <p14:creationId xmlns:p14="http://schemas.microsoft.com/office/powerpoint/2010/main" val="183263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BAA5A-B220-361B-2847-1A56E5D7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49"/>
            <a:ext cx="10515600" cy="900333"/>
          </a:xfrm>
        </p:spPr>
        <p:txBody>
          <a:bodyPr/>
          <a:lstStyle/>
          <a:p>
            <a:r>
              <a:rPr lang="fi-FI" sz="3200"/>
              <a:t>TKI-toiminnan kehittämis- ja investointihankkeet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379445-C928-9C3F-9C37-2F690FAB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69"/>
            <a:ext cx="7009737" cy="4303955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Rahoitus kohdennetaan Etelä-Savon alueellisen suunnitelmaa toteuttavaan vihreää siirtymää edistävään </a:t>
            </a:r>
            <a:br>
              <a:rPr lang="fi-FI" sz="2000" dirty="0"/>
            </a:br>
            <a:r>
              <a:rPr lang="fi-FI" sz="2000" dirty="0"/>
              <a:t>TKI-toimintaan, kuten esim.</a:t>
            </a:r>
          </a:p>
          <a:p>
            <a:r>
              <a:rPr lang="fi-FI" sz="2000" dirty="0"/>
              <a:t>Turvemateriaalien korvaaminen</a:t>
            </a:r>
          </a:p>
          <a:p>
            <a:r>
              <a:rPr lang="fi-FI" sz="2000" dirty="0"/>
              <a:t>Energiahuollon varmistamiseen liittyvä TKI</a:t>
            </a:r>
          </a:p>
          <a:p>
            <a:r>
              <a:rPr lang="fi-FI" sz="2000" dirty="0"/>
              <a:t>Energia-alaan liittyvä TKI, erityisesti päästöttömät ja polttoon perustumattomat energialähteet</a:t>
            </a:r>
          </a:p>
          <a:p>
            <a:r>
              <a:rPr lang="fi-FI" sz="2000" dirty="0"/>
              <a:t>Kiertotalous</a:t>
            </a:r>
          </a:p>
          <a:p>
            <a:r>
              <a:rPr lang="fi-FI" sz="2000" dirty="0"/>
              <a:t>Muut aluetalouden uudistumista ja työllistymistä parantavat TKI-toimet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7784E0-2578-2F30-4E60-DF4188BB8EAF}"/>
              </a:ext>
            </a:extLst>
          </p:cNvPr>
          <p:cNvSpPr txBox="1"/>
          <p:nvPr/>
        </p:nvSpPr>
        <p:spPr>
          <a:xfrm>
            <a:off x="8601635" y="1756961"/>
            <a:ext cx="3362106" cy="3185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Tukitaso on enintään 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80 % kehittämishankkeessa ja 70 % investointihankkeessa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Hanke voi olla joko kehittämis- tai investointihanke tai näiden yhdistelmä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Voidaan myöntää opetus- ja kulttuuriministeriön alaisille organisaatioille, kuten korkeakoulut, 2.asteen oppilaitokset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08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BAA5A-B220-361B-2847-1A56E5D7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822"/>
            <a:ext cx="10515600" cy="900333"/>
          </a:xfrm>
        </p:spPr>
        <p:txBody>
          <a:bodyPr/>
          <a:lstStyle/>
          <a:p>
            <a:r>
              <a:rPr lang="fi-FI" sz="3200"/>
              <a:t>Kuntien perusrakenteen investoinnit yritysten toimintaedellytyksiin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379445-C928-9C3F-9C37-2F690FAB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407" y="1488843"/>
            <a:ext cx="6060143" cy="417844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000" dirty="0"/>
              <a:t>Rahoitus kohdennetaan yritysten toimintaedellytyksiä parantaviin yleishyödyllisiin perusrakenteen investointeihin, kuten mm.</a:t>
            </a:r>
          </a:p>
          <a:p>
            <a:r>
              <a:rPr lang="fi-FI" sz="2000" dirty="0"/>
              <a:t>Teollisuusalueet</a:t>
            </a:r>
            <a:endParaRPr lang="fi-FI" sz="2000" dirty="0">
              <a:solidFill>
                <a:srgbClr val="000000"/>
              </a:solidFill>
            </a:endParaRPr>
          </a:p>
          <a:p>
            <a:r>
              <a:rPr lang="fi-FI" sz="2000" dirty="0">
                <a:solidFill>
                  <a:srgbClr val="FF0000"/>
                </a:solidFill>
              </a:rPr>
              <a:t> </a:t>
            </a:r>
            <a:r>
              <a:rPr lang="fi-FI" sz="2000" dirty="0"/>
              <a:t>Luontomatkailuun liittyvä </a:t>
            </a:r>
            <a:r>
              <a:rPr lang="fi-FI" sz="2000" dirty="0" err="1"/>
              <a:t>ifra</a:t>
            </a:r>
            <a:r>
              <a:rPr lang="fi-FI" sz="2000" dirty="0"/>
              <a:t>, kuten </a:t>
            </a:r>
            <a:r>
              <a:rPr lang="fi-FI" sz="2000" dirty="0" err="1"/>
              <a:t>reitistöt,taukopaikat</a:t>
            </a:r>
            <a:r>
              <a:rPr lang="fi-FI" sz="2000" dirty="0"/>
              <a:t> </a:t>
            </a:r>
            <a:r>
              <a:rPr lang="fi-FI" sz="2000" dirty="0" err="1"/>
              <a:t>jne</a:t>
            </a:r>
            <a:endParaRPr lang="fi-FI" dirty="0" err="1"/>
          </a:p>
          <a:p>
            <a:r>
              <a:rPr lang="fi-FI" sz="2000" dirty="0"/>
              <a:t>Matkailun kehittämiseen liittyvä infra, esim. tapahtuma-alueet. </a:t>
            </a:r>
            <a:endParaRPr lang="fi-FI" dirty="0">
              <a:ea typeface="Tahoma"/>
              <a:cs typeface="Tahoma"/>
            </a:endParaRPr>
          </a:p>
          <a:p>
            <a:r>
              <a:rPr lang="fi-FI" sz="2000" dirty="0">
                <a:ea typeface="Tahoma"/>
                <a:cs typeface="Tahoma"/>
              </a:rPr>
              <a:t>tutkimusinfra</a:t>
            </a:r>
          </a:p>
          <a:p>
            <a:endParaRPr lang="fi-FI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rgbClr val="C00000"/>
                </a:solidFill>
              </a:rPr>
              <a:t>Tukea ei voida myöntää liikenne- eikä laajakaistainvestointeihin.  </a:t>
            </a:r>
            <a:endParaRPr lang="fi-FI" sz="2000" b="1" dirty="0">
              <a:solidFill>
                <a:srgbClr val="C00000"/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7784E0-2578-2F30-4E60-DF4188BB8EAF}"/>
              </a:ext>
            </a:extLst>
          </p:cNvPr>
          <p:cNvSpPr txBox="1"/>
          <p:nvPr/>
        </p:nvSpPr>
        <p:spPr>
          <a:xfrm>
            <a:off x="8588188" y="1761444"/>
            <a:ext cx="3362106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Tukitaso investoinneissa on enintään 70 %.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Tukea voidaan myöntää vain kunnille tai kuntayhtymälle.</a:t>
            </a:r>
            <a:endParaRPr lang="fi-FI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>
              <a:defRPr/>
            </a:pPr>
            <a:endParaRPr lang="fi-FI" sz="1600" b="1" dirty="0">
              <a:latin typeface="Tahoma"/>
            </a:endParaRPr>
          </a:p>
          <a:p>
            <a:pPr>
              <a:defRPr/>
            </a:pPr>
            <a:r>
              <a:rPr lang="fi-FI" sz="1600" b="1" dirty="0">
                <a:latin typeface="Tahoma"/>
              </a:rPr>
              <a:t>DNSH periaate</a:t>
            </a:r>
            <a:endParaRPr lang="fi-FI" sz="1600" b="1" dirty="0">
              <a:latin typeface="Tahoma"/>
              <a:ea typeface="Tahoma"/>
              <a:cs typeface="Tahoma"/>
            </a:endParaRPr>
          </a:p>
          <a:p>
            <a:pPr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6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1B6D6-D2DB-5835-7349-9418730B39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fi-FI" sz="40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Rahoitusta yritysten hankkeisiin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1AEC0-FF6B-4ED7-3F38-BD40029C7690}"/>
              </a:ext>
            </a:extLst>
          </p:cNvPr>
          <p:cNvSpPr txBox="1">
            <a:spLocks/>
          </p:cNvSpPr>
          <p:nvPr/>
        </p:nvSpPr>
        <p:spPr>
          <a:xfrm>
            <a:off x="838200" y="1886786"/>
            <a:ext cx="7446818" cy="3645334"/>
          </a:xfrm>
          <a:prstGeom prst="rect">
            <a:avLst/>
          </a:prstGeom>
        </p:spPr>
        <p:txBody>
          <a:bodyPr vert="horz" lIns="0" tIns="0" rIns="0" bIns="0" rtlCol="0" anchorCtr="0">
            <a:normAutofit lnSpcReduction="10000"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80000"/>
              </a:lnSpc>
              <a:buClrTx/>
              <a:defRPr/>
            </a:pPr>
            <a:r>
              <a:rPr lang="fi-FI" sz="2400" dirty="0"/>
              <a:t>Jatkuva haku heti järjestelmän ollessa toimintakunnossa</a:t>
            </a:r>
          </a:p>
          <a:p>
            <a:pPr indent="-228600">
              <a:lnSpc>
                <a:spcPct val="80000"/>
              </a:lnSpc>
              <a:buClrTx/>
              <a:defRPr/>
            </a:pPr>
            <a:r>
              <a:rPr kumimoji="0" lang="fi-FI" sz="240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Tuki myönnetään yrityksen kehittämisavustuksena</a:t>
            </a:r>
          </a:p>
          <a:p>
            <a:pPr indent="-228600">
              <a:lnSpc>
                <a:spcPct val="80000"/>
              </a:lnSpc>
              <a:buClrTx/>
              <a:defRPr/>
            </a:pPr>
            <a:r>
              <a:rPr kumimoji="0" lang="fi-FI" sz="240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Hankkeella oltava vaikuttavuutta, sisältäen merkittävää kehittämistä</a:t>
            </a:r>
          </a:p>
          <a:p>
            <a:pPr indent="-228600">
              <a:lnSpc>
                <a:spcPct val="80000"/>
              </a:lnSpc>
              <a:buClrTx/>
              <a:defRPr/>
            </a:pPr>
            <a:r>
              <a:rPr kumimoji="0" lang="fi-FI" sz="240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Rahoitus on harkinnanvaraista</a:t>
            </a:r>
          </a:p>
          <a:p>
            <a:pPr indent="-228600">
              <a:lnSpc>
                <a:spcPct val="80000"/>
              </a:lnSpc>
              <a:buClrTx/>
              <a:defRPr/>
            </a:pPr>
            <a:r>
              <a:rPr kumimoji="0" lang="fi-FI" sz="240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Hankkeiden tulee olla EU-ohjelmien mukaisia</a:t>
            </a:r>
          </a:p>
          <a:p>
            <a:pPr lvl="1" indent="-228600">
              <a:lnSpc>
                <a:spcPct val="80000"/>
              </a:lnSpc>
              <a:buClrTx/>
              <a:defRPr/>
            </a:pPr>
            <a:r>
              <a:rPr kumimoji="0" lang="fi-FI" sz="240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Uudistuva ja osaava Suomi 2021-2027</a:t>
            </a:r>
          </a:p>
          <a:p>
            <a:pPr lvl="1" indent="-228600">
              <a:lnSpc>
                <a:spcPct val="80000"/>
              </a:lnSpc>
              <a:buClrTx/>
              <a:defRPr/>
            </a:pPr>
            <a:r>
              <a:rPr kumimoji="0" lang="fi-FI" sz="240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Kansalliset ja EU-säädökset uudistuivat</a:t>
            </a:r>
          </a:p>
          <a:p>
            <a:pPr lvl="1" indent="-228600">
              <a:lnSpc>
                <a:spcPct val="80000"/>
              </a:lnSpc>
              <a:buClrTx/>
              <a:defRPr/>
            </a:pPr>
            <a:r>
              <a:rPr kumimoji="0" lang="fi-FI" sz="240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Etelä-Savon ELY-keskuksen yritysrahoitusstrategia</a:t>
            </a:r>
          </a:p>
          <a:p>
            <a:pPr marL="357188" marR="0" lvl="0" indent="-2286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8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700" b="0" i="0" u="none" strike="noStrike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A1E0CC9-8908-C4E3-1192-F0D2BF637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59" y="1785186"/>
            <a:ext cx="3645334" cy="3645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196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75860D-35C1-3288-12EF-060929B48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588057"/>
            <a:ext cx="10546994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5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37559D1-EC59-5EC7-C441-A8C8E9C5A88C}"/>
              </a:ext>
            </a:extLst>
          </p:cNvPr>
          <p:cNvSpPr txBox="1">
            <a:spLocks/>
          </p:cNvSpPr>
          <p:nvPr/>
        </p:nvSpPr>
        <p:spPr>
          <a:xfrm>
            <a:off x="838199" y="264239"/>
            <a:ext cx="10515600" cy="650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+mj-cs"/>
              </a:rPr>
              <a:t>Ennallistamishankkeet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84016A70-AEA3-9181-CE62-3CBEACFBEBCC}"/>
              </a:ext>
            </a:extLst>
          </p:cNvPr>
          <p:cNvSpPr txBox="1">
            <a:spLocks/>
          </p:cNvSpPr>
          <p:nvPr/>
        </p:nvSpPr>
        <p:spPr>
          <a:xfrm>
            <a:off x="838199" y="1080654"/>
            <a:ext cx="6732639" cy="4331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Kuka voi hakea?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Kunnat, kuntayhtymät, kehitysyhtiöt ja muut julkiset organisaatiot, tutkimus- ja koulutusorganisaatiot, pk-yritykset, yhdistykset ja säätiöt.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Tukimäärä?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Kehittämistoimenpiteissä 80 % ja investoinneissa 70 %.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Millaiset hankkeet voivat saada tukea?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1) soiden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vettäminen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2) turvetuotantoalueisiin kytkeytyvien vesistöjen kunnostaminen (myös kuormituksen vähentäminen ja hoitokalastus), 3) ilmastokestävän jatkokäytön kuten uusiutuvan energiantuotannon edistäminen, 4) virkistysalueiden kehittäminen, 5) turvemaiden päästöjen vähentäminen, 6) jatkokäytön tutkimus- ja selvityshankkeet, 7) maaperän happamuuden hallinta.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Huomioitavaa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Kohteelle tehdään aina kohdekohtainen suunnitelma ja tulokset kehittämishankkeissa ovat julkisia. Noudatettava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no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significant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harm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eli DNSH-periaatetta.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56A204F-FC0A-83AD-E7D9-74F8B2CE24A5}"/>
              </a:ext>
            </a:extLst>
          </p:cNvPr>
          <p:cNvSpPr txBox="1"/>
          <p:nvPr/>
        </p:nvSpPr>
        <p:spPr>
          <a:xfrm>
            <a:off x="7753158" y="1345239"/>
            <a:ext cx="427603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Tavoitteet</a:t>
            </a:r>
            <a:b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Turvetuotannosta poistuvien soiden ennallistaminen, jälkikäyttö sekä selvitykset ja pilotoinnit niiden ennallistamisen ja jälkikäytön edellytyksistä ja mahdollisuuksista. Kasvihuonekaasupäästöjen vähentäminen näiltä alueilta.</a:t>
            </a:r>
          </a:p>
        </p:txBody>
      </p:sp>
      <p:pic>
        <p:nvPicPr>
          <p:cNvPr id="8" name="Kuva 7" descr="Kaksi kuvaa, joista vasemmalla vuoden 1990 suo-oja metsästä järveen ja oikealla 2020 tilanne, jolloin oja on kasvanut umpeen.">
            <a:extLst>
              <a:ext uri="{FF2B5EF4-FFF2-40B4-BE49-F238E27FC236}">
                <a16:creationId xmlns:a16="http://schemas.microsoft.com/office/drawing/2014/main" id="{716E0051-64F9-5C39-ED14-AEEB2978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58" y="3346197"/>
            <a:ext cx="4276033" cy="21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31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3F3A7-71F9-3182-3B22-B9B7AEA0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316"/>
            <a:ext cx="10515600" cy="669348"/>
          </a:xfrm>
        </p:spPr>
        <p:txBody>
          <a:bodyPr/>
          <a:lstStyle/>
          <a:p>
            <a:pPr algn="ctr"/>
            <a:r>
              <a:rPr lang="fi-FI" dirty="0"/>
              <a:t>ESR tyyppiset toimet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85D071-4C99-50B2-E1FF-73198BD0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072"/>
            <a:ext cx="6732639" cy="3994335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Kuka voi hakea?</a:t>
            </a:r>
          </a:p>
          <a:p>
            <a:pPr marL="0" indent="0">
              <a:buNone/>
            </a:pPr>
            <a:r>
              <a:rPr lang="fi-FI" sz="1600" dirty="0"/>
              <a:t>Kunnat, kuntayhtymät, kehitysyhtiöt ja muut julkiset organisaatiot, tutkimus- ja koulutusorganisaatiot, yritykset, yhdistykset ja säätiöt.</a:t>
            </a:r>
          </a:p>
          <a:p>
            <a:pPr marL="0" indent="0">
              <a:buNone/>
            </a:pPr>
            <a:r>
              <a:rPr lang="fi-FI" sz="1600" b="1" dirty="0"/>
              <a:t>Tukitaso?</a:t>
            </a:r>
          </a:p>
          <a:p>
            <a:pPr marL="0" indent="0">
              <a:buNone/>
            </a:pPr>
            <a:r>
              <a:rPr lang="fi-FI" sz="1600" dirty="0"/>
              <a:t>Pääsääntöisesti 80 % </a:t>
            </a:r>
          </a:p>
          <a:p>
            <a:pPr marL="0" indent="0">
              <a:buNone/>
            </a:pPr>
            <a:r>
              <a:rPr lang="fi-FI" sz="1600" b="1" dirty="0"/>
              <a:t>Millaiset hankkeet voivat saada tukea?</a:t>
            </a:r>
          </a:p>
          <a:p>
            <a:r>
              <a:rPr lang="fi-FI" sz="1600" dirty="0"/>
              <a:t>Uudelleenkoulutus ja uusien taitojen hankkiminen;</a:t>
            </a:r>
          </a:p>
          <a:p>
            <a:r>
              <a:rPr lang="fi-FI" sz="1600" dirty="0"/>
              <a:t>Turvesektorin yrittäjien ja turvesektorin muiden toimijoiden osaamisen ja valmiuksien kehittäminen </a:t>
            </a:r>
          </a:p>
          <a:p>
            <a:pPr marL="0" indent="0">
              <a:buNone/>
            </a:pPr>
            <a:r>
              <a:rPr lang="fi-FI" sz="1600" b="1" dirty="0"/>
              <a:t>Kohderyhmä</a:t>
            </a:r>
          </a:p>
          <a:p>
            <a:pPr marL="0" indent="0">
              <a:buNone/>
            </a:pPr>
            <a:r>
              <a:rPr lang="fi-FI" sz="1600" dirty="0"/>
              <a:t>Turvesektorilta ja välillisesti turvealaan liittyviltä aloilta työttömyysuhan alaisiksi joutuvat, erityiskohderyhmänä nuoret</a:t>
            </a:r>
          </a:p>
          <a:p>
            <a:pPr marL="0" indent="0">
              <a:buNone/>
            </a:pPr>
            <a:r>
              <a:rPr lang="fi-FI" sz="1600" b="1" dirty="0">
                <a:ea typeface="Tahoma"/>
                <a:cs typeface="Tahoma"/>
              </a:rPr>
              <a:t>Hakuaika</a:t>
            </a:r>
          </a:p>
          <a:p>
            <a:pPr marL="0" indent="0">
              <a:buNone/>
            </a:pPr>
            <a:r>
              <a:rPr lang="fi-FI" sz="1600" dirty="0">
                <a:ea typeface="Tahoma"/>
                <a:cs typeface="Tahoma"/>
              </a:rPr>
              <a:t>Jatkuva haku, 2-3 </a:t>
            </a:r>
            <a:r>
              <a:rPr lang="fi-FI" sz="1600" dirty="0" err="1">
                <a:ea typeface="Tahoma"/>
                <a:cs typeface="Tahoma"/>
              </a:rPr>
              <a:t>käsittelyynottopäivää</a:t>
            </a:r>
            <a:r>
              <a:rPr lang="fi-FI" sz="1600" dirty="0">
                <a:ea typeface="Tahoma"/>
                <a:cs typeface="Tahoma"/>
              </a:rPr>
              <a:t>/vuosi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34DF14D-1EAC-0ECB-1F99-19986D3F7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3157" y="3436620"/>
            <a:ext cx="4276033" cy="2166564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23270920-F85C-D3BE-A2AA-F1339D6CA437}"/>
              </a:ext>
            </a:extLst>
          </p:cNvPr>
          <p:cNvSpPr/>
          <p:nvPr/>
        </p:nvSpPr>
        <p:spPr>
          <a:xfrm>
            <a:off x="7753157" y="1672590"/>
            <a:ext cx="4276033" cy="1764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D829F0E-3A10-022C-17DA-0BDFD5CC2EE3}"/>
              </a:ext>
            </a:extLst>
          </p:cNvPr>
          <p:cNvSpPr txBox="1"/>
          <p:nvPr/>
        </p:nvSpPr>
        <p:spPr>
          <a:xfrm>
            <a:off x="7848502" y="1719679"/>
            <a:ext cx="4161637" cy="1544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Tavoitteet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oimenpiteiden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hyöty suuntautuu turvetoimialan välittömien ja välillisten haittojen vaikutusalueeseen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0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45234-FCBF-478E-AAFF-03C4CE01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JTM – Oikeudenmukaisen siirtymän mekanismi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2C26247-461C-4149-C3B9-ABD2728FAE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25366"/>
          <a:ext cx="10515600" cy="450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EDE37AF-BC2F-7AC0-D8A0-6C78B09E480F}"/>
              </a:ext>
            </a:extLst>
          </p:cNvPr>
          <p:cNvSpPr txBox="1"/>
          <p:nvPr/>
        </p:nvSpPr>
        <p:spPr>
          <a:xfrm>
            <a:off x="1828700" y="215778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PILARI I - JTF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E6C1B39-52BF-55C5-218C-9894C39CE52D}"/>
              </a:ext>
            </a:extLst>
          </p:cNvPr>
          <p:cNvSpPr txBox="1"/>
          <p:nvPr/>
        </p:nvSpPr>
        <p:spPr>
          <a:xfrm>
            <a:off x="4539291" y="2157782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PILARI II – </a:t>
            </a:r>
            <a:r>
              <a:rPr lang="fi-FI" b="1" dirty="0" err="1"/>
              <a:t>InvestEU</a:t>
            </a:r>
            <a:r>
              <a:rPr lang="fi-FI" b="1" dirty="0"/>
              <a:t> JTS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A223B6-EE20-E4BD-14D6-2F5C6552B35E}"/>
              </a:ext>
            </a:extLst>
          </p:cNvPr>
          <p:cNvSpPr txBox="1"/>
          <p:nvPr/>
        </p:nvSpPr>
        <p:spPr>
          <a:xfrm>
            <a:off x="8040993" y="2063039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PILARI III – Julkisen </a:t>
            </a:r>
          </a:p>
          <a:p>
            <a:r>
              <a:rPr lang="fi-FI" b="1" dirty="0"/>
              <a:t>sektorin lainajärjestely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388BDCF-8A44-45D1-CD61-602D77DA858B}"/>
              </a:ext>
            </a:extLst>
          </p:cNvPr>
          <p:cNvSpPr txBox="1"/>
          <p:nvPr/>
        </p:nvSpPr>
        <p:spPr>
          <a:xfrm>
            <a:off x="1548905" y="3285865"/>
            <a:ext cx="2405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Suoraa avustusmuotoista rahoitusta maakunnan liittojen ja ELY-keskusten kautta rahoituslain ja yritystukilain mukaisiin kehittämishankkeisiin ja investointeihin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D6BF896-B127-DCE9-B764-4A00560D9E6E}"/>
              </a:ext>
            </a:extLst>
          </p:cNvPr>
          <p:cNvSpPr txBox="1"/>
          <p:nvPr/>
        </p:nvSpPr>
        <p:spPr>
          <a:xfrm>
            <a:off x="4800318" y="3285865"/>
            <a:ext cx="2498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Yksityistä rahoitusta pääasiassa yksityisen sektorin projekteihin ja investointeihin</a:t>
            </a:r>
          </a:p>
          <a:p>
            <a:r>
              <a:rPr lang="fi-FI" sz="1400" dirty="0"/>
              <a:t>EU:n komission budjettitakaus sijoituksille, lainoille ja takauksille</a:t>
            </a:r>
          </a:p>
          <a:p>
            <a:r>
              <a:rPr lang="fi-FI" sz="1400" dirty="0"/>
              <a:t>Tavoite kerätä 10-15 mrd. yksityistä rahoitusta oikeudenmukaisen siirtymän alueille 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2341328-F1FD-FBE2-8F6E-E322712CBDD1}"/>
              </a:ext>
            </a:extLst>
          </p:cNvPr>
          <p:cNvSpPr txBox="1"/>
          <p:nvPr/>
        </p:nvSpPr>
        <p:spPr>
          <a:xfrm>
            <a:off x="8144597" y="3334489"/>
            <a:ext cx="2498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1,5 mrd. </a:t>
            </a:r>
            <a:r>
              <a:rPr lang="fi-FI" sz="1400" dirty="0" err="1"/>
              <a:t>CINEA:n</a:t>
            </a:r>
            <a:r>
              <a:rPr lang="fi-FI" sz="1400" dirty="0"/>
              <a:t> avustuksia (Suomi 35,3M €) + 10 mrd. EIP:n lainoja julkisen sektorin suurille hankkeille ja investoinneille</a:t>
            </a:r>
          </a:p>
          <a:p>
            <a:r>
              <a:rPr lang="fi-FI" sz="1400" dirty="0"/>
              <a:t>Tavoitteena käynnistää 18,5 mrd. julkiset investoinnit oikeudenmukaisen siirtymän alueille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66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19962-9FEE-95CA-2950-D29F7F95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76" y="294468"/>
            <a:ext cx="11300847" cy="734580"/>
          </a:xfrm>
        </p:spPr>
        <p:txBody>
          <a:bodyPr/>
          <a:lstStyle/>
          <a:p>
            <a:r>
              <a:rPr lang="fi-FI"/>
              <a:t>Rahoitusta ilmastokestävään talouteen ja työllisyyteen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35E58F-1482-2499-5FA7-32E068C1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9360000" cy="4687613"/>
          </a:xfrm>
        </p:spPr>
        <p:txBody>
          <a:bodyPr/>
          <a:lstStyle/>
          <a:p>
            <a:r>
              <a:rPr lang="fi-FI"/>
              <a:t>Energiantuotannon ja -jakelun uudistaminen</a:t>
            </a:r>
          </a:p>
          <a:p>
            <a:pPr lvl="1"/>
            <a:r>
              <a:rPr lang="fi-FI"/>
              <a:t>Uusiutuvat biopolttoaineet (metsäenergia, biokaasu), korjuun, kuljetusten ja varastoinnin ratkaisut</a:t>
            </a:r>
          </a:p>
          <a:p>
            <a:pPr lvl="1"/>
            <a:r>
              <a:rPr lang="fi-FI"/>
              <a:t>Energiantuotannon ja -jakelun sekä energiatehokkuuden tutkimus ja kehitys</a:t>
            </a:r>
          </a:p>
          <a:p>
            <a:r>
              <a:rPr lang="fi-FI"/>
              <a:t>Kiertotalous</a:t>
            </a:r>
          </a:p>
          <a:p>
            <a:pPr lvl="1"/>
            <a:r>
              <a:rPr lang="fi-FI"/>
              <a:t>Materiaalitehokkuus ja –taloudellisuus (esim. teolliset prosessit, jätteistä sivuvirroiksi ja raaka-aineiksi), tutkimus- ja kehitystoiminta</a:t>
            </a:r>
          </a:p>
          <a:p>
            <a:pPr lvl="1"/>
            <a:r>
              <a:rPr lang="fi-FI"/>
              <a:t>Turvemateriaalien korvaaminen kasvualustoina ja kuivikkeina</a:t>
            </a:r>
          </a:p>
          <a:p>
            <a:pPr lvl="1"/>
            <a:r>
              <a:rPr lang="fi-FI"/>
              <a:t>Alkutuotannon kannattavuuden parantaminen energia- ja kiertolannoitetuotannolla</a:t>
            </a:r>
          </a:p>
          <a:p>
            <a:pPr lvl="1"/>
            <a:r>
              <a:rPr lang="fi-FI"/>
              <a:t>Kiertotalouspalvelut: jakaminen, vuokraus, yhteiskäyttö ym.</a:t>
            </a:r>
          </a:p>
          <a:p>
            <a:r>
              <a:rPr lang="fi-FI"/>
              <a:t>Erityisryhmien kuten nuorten ja ikääntyneiden työmahdollisuudet</a:t>
            </a:r>
          </a:p>
          <a:p>
            <a:pPr lvl="1"/>
            <a:r>
              <a:rPr lang="fi-FI"/>
              <a:t>Työpaikkatarjonta ja koulutukset ammattitaidon päivittämiseksi</a:t>
            </a:r>
          </a:p>
          <a:p>
            <a:pPr lvl="1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14176E-B030-A76B-9FB5-606DCFE7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9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EBE1B-B189-CC6A-B3A5-12C494F3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 anchor="b">
            <a:normAutofit/>
          </a:bodyPr>
          <a:lstStyle/>
          <a:p>
            <a:pPr algn="ctr"/>
            <a:r>
              <a:rPr lang="fi-FI" dirty="0" err="1"/>
              <a:t>JTF:n</a:t>
            </a:r>
            <a:r>
              <a:rPr lang="fi-FI" dirty="0"/>
              <a:t> valmistelu ja aikataulu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223506A2-A964-5207-AB17-E30179C0CA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09344"/>
          <a:ext cx="10729405" cy="363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99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9410A-794F-4894-A5E2-D249DE54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r>
              <a:rPr lang="fi-FI" dirty="0"/>
              <a:t>Tukea voi hakea koko Etelä-Savossa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270C18-F822-4340-45A5-E070AD4CC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5016066" cy="399458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i-FI" sz="1700" dirty="0"/>
              <a:t>JTF -rahoituksella haetaan vaikuttavuutta alueen elinkeinorakennetta monipuolistamalla ja kehittämällä uusia liiketoimintamahdollisuuksia</a:t>
            </a:r>
          </a:p>
          <a:p>
            <a:r>
              <a:rPr lang="fi-FI" sz="1700" dirty="0"/>
              <a:t>Tukialueena on koko maakunta, turvealueiden eli Mikkelin ja Pieksämäen seutujen kehittäminen huomioidaan erityisesti</a:t>
            </a:r>
            <a:endParaRPr lang="fi-FI" sz="1700" dirty="0">
              <a:ea typeface="Tahoma"/>
              <a:cs typeface="Tahoma"/>
            </a:endParaRPr>
          </a:p>
          <a:p>
            <a:r>
              <a:rPr lang="fi-FI" sz="1700" dirty="0"/>
              <a:t>Rahoitusta myöntää Etelä-Savon maakuntaliitto ja ELY-keskus</a:t>
            </a:r>
            <a:endParaRPr lang="fi-FI" sz="1700" dirty="0">
              <a:ea typeface="Tahoma"/>
              <a:cs typeface="Tahoma"/>
            </a:endParaRPr>
          </a:p>
          <a:p>
            <a:r>
              <a:rPr lang="fi-FI" sz="1700" dirty="0"/>
              <a:t>Etelä-Savon alueellinen suunnitelma ohjaa JTF-rahoituksen toimeenpanoa, joka on löydettävissä maakuntaliiton www-sivuilta: </a:t>
            </a:r>
            <a:r>
              <a:rPr lang="fi-FI" sz="1700" dirty="0">
                <a:hlinkClick r:id="rId2"/>
              </a:rPr>
              <a:t>JTF-rahasto ja Etelä-Savon oikeudenmukaisen siirtymän suunnitelma - Etelä-Savon Maakuntaliitto (esavo.fi)</a:t>
            </a:r>
            <a:endParaRPr lang="fi-FI" sz="1700" dirty="0"/>
          </a:p>
          <a:p>
            <a:r>
              <a:rPr lang="fi-FI" sz="1700" dirty="0">
                <a:ea typeface="Tahoma"/>
                <a:cs typeface="Tahoma"/>
              </a:rPr>
              <a:t>Lisätietoja JTF –rahoituksesta myös: </a:t>
            </a:r>
            <a:r>
              <a:rPr lang="fi-FI" sz="1700" dirty="0">
                <a:ea typeface="Tahoma"/>
                <a:cs typeface="Tahoma"/>
                <a:hlinkClick r:id="rId3"/>
              </a:rPr>
              <a:t>www.rakennerahastot.fi</a:t>
            </a:r>
            <a:endParaRPr lang="fi-FI" sz="1700" dirty="0">
              <a:ea typeface="Tahoma"/>
              <a:cs typeface="Tahoma"/>
            </a:endParaRPr>
          </a:p>
          <a:p>
            <a:endParaRPr lang="fi-FI" sz="1700" dirty="0">
              <a:ea typeface="Tahoma"/>
              <a:cs typeface="Tahoma"/>
            </a:endParaRPr>
          </a:p>
          <a:p>
            <a:pPr marL="0" indent="0">
              <a:buNone/>
            </a:pPr>
            <a:endParaRPr lang="fi-FI" sz="1700">
              <a:ea typeface="Tahoma"/>
              <a:cs typeface="Tahoma"/>
            </a:endParaRPr>
          </a:p>
          <a:p>
            <a:endParaRPr lang="fi-FI" sz="1700">
              <a:ea typeface="Tahoma"/>
              <a:cs typeface="Tahoma"/>
            </a:endParaRPr>
          </a:p>
        </p:txBody>
      </p:sp>
      <p:pic>
        <p:nvPicPr>
          <p:cNvPr id="2050" name="Picture 2" descr="Aineistot - Etelä-Savon Maakuntaliitto">
            <a:extLst>
              <a:ext uri="{FF2B5EF4-FFF2-40B4-BE49-F238E27FC236}">
                <a16:creationId xmlns:a16="http://schemas.microsoft.com/office/drawing/2014/main" id="{D3499A26-735E-744A-A247-FB47724C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37" y="1886786"/>
            <a:ext cx="4061652" cy="364533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9752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1421" y="378267"/>
            <a:ext cx="10936222" cy="516953"/>
          </a:xfrm>
        </p:spPr>
        <p:txBody>
          <a:bodyPr>
            <a:normAutofit fontScale="90000"/>
          </a:bodyPr>
          <a:lstStyle/>
          <a:p>
            <a:r>
              <a:rPr lang="fi-FI" dirty="0"/>
              <a:t>Ohjelma-asiakirjan rahoitusprofiili 2022 - 2027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481421" y="944054"/>
          <a:ext cx="5641587" cy="49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Kaavio 5"/>
          <p:cNvGraphicFramePr>
            <a:graphicFrameLocks/>
          </p:cNvGraphicFramePr>
          <p:nvPr/>
        </p:nvGraphicFramePr>
        <p:xfrm>
          <a:off x="6123008" y="1041722"/>
          <a:ext cx="5392970" cy="483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0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5C97CB1-9364-4564-AC48-2AACD941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2686"/>
          </a:xfrm>
        </p:spPr>
        <p:txBody>
          <a:bodyPr/>
          <a:lstStyle/>
          <a:p>
            <a:r>
              <a:rPr lang="fi-FI" sz="3600" dirty="0"/>
              <a:t>OIKEUDENMUKAISEN SIIRTYMÄN RAHASTO JTF  (just transition </a:t>
            </a:r>
            <a:r>
              <a:rPr lang="fi-FI" sz="3600" dirty="0" err="1"/>
              <a:t>fund</a:t>
            </a:r>
            <a:r>
              <a:rPr lang="fi-FI" sz="3600" dirty="0"/>
              <a:t>) 2021-2027 </a:t>
            </a:r>
            <a:br>
              <a:rPr lang="fi-FI" sz="3600" dirty="0"/>
            </a:br>
            <a:r>
              <a:rPr lang="fi-FI" sz="3600" dirty="0"/>
              <a:t>Etelä-Savo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B80AFB81-32F7-48B2-B3BD-7966B7299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706" y="2507288"/>
            <a:ext cx="6544588" cy="2410161"/>
          </a:xfrm>
        </p:spPr>
      </p:pic>
    </p:spTree>
    <p:extLst>
      <p:ext uri="{BB962C8B-B14F-4D97-AF65-F5344CB8AC3E}">
        <p14:creationId xmlns:p14="http://schemas.microsoft.com/office/powerpoint/2010/main" val="175863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E9846C01-3D54-0763-9888-588CC54A41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0729" y="744987"/>
          <a:ext cx="9967111" cy="526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236">
                  <a:extLst>
                    <a:ext uri="{9D8B030D-6E8A-4147-A177-3AD203B41FA5}">
                      <a16:colId xmlns:a16="http://schemas.microsoft.com/office/drawing/2014/main" val="3530654809"/>
                    </a:ext>
                  </a:extLst>
                </a:gridCol>
                <a:gridCol w="3048277">
                  <a:extLst>
                    <a:ext uri="{9D8B030D-6E8A-4147-A177-3AD203B41FA5}">
                      <a16:colId xmlns:a16="http://schemas.microsoft.com/office/drawing/2014/main" val="3719696676"/>
                    </a:ext>
                  </a:extLst>
                </a:gridCol>
                <a:gridCol w="2015130">
                  <a:extLst>
                    <a:ext uri="{9D8B030D-6E8A-4147-A177-3AD203B41FA5}">
                      <a16:colId xmlns:a16="http://schemas.microsoft.com/office/drawing/2014/main" val="1875509716"/>
                    </a:ext>
                  </a:extLst>
                </a:gridCol>
                <a:gridCol w="1756414">
                  <a:extLst>
                    <a:ext uri="{9D8B030D-6E8A-4147-A177-3AD203B41FA5}">
                      <a16:colId xmlns:a16="http://schemas.microsoft.com/office/drawing/2014/main" val="556861420"/>
                    </a:ext>
                  </a:extLst>
                </a:gridCol>
                <a:gridCol w="1760054">
                  <a:extLst>
                    <a:ext uri="{9D8B030D-6E8A-4147-A177-3AD203B41FA5}">
                      <a16:colId xmlns:a16="http://schemas.microsoft.com/office/drawing/2014/main" val="1079125274"/>
                    </a:ext>
                  </a:extLst>
                </a:gridCol>
              </a:tblGrid>
              <a:tr h="417251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Toimenpiteen kohde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Yhteensä euroa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Maakuntaliitto/ euroa (45 %)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Ely –keskus/euroa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(55 %)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0693350"/>
                  </a:ext>
                </a:extLst>
              </a:tr>
              <a:tr h="685793">
                <a:tc>
                  <a:txBody>
                    <a:bodyPr/>
                    <a:lstStyle/>
                    <a:p>
                      <a:r>
                        <a:rPr lang="fi-FI" dirty="0"/>
                        <a:t>ET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Tutkimus- ja innovointivalmiuksien ja kehittyneiden teknologioiden käyttöönoton parantaminen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8 143 401 </a:t>
                      </a:r>
                      <a:endParaRPr lang="fi-FI" sz="16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5 507 360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2 636 041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609361"/>
                  </a:ext>
                </a:extLst>
              </a:tr>
              <a:tr h="576248">
                <a:tc>
                  <a:txBody>
                    <a:bodyPr/>
                    <a:lstStyle/>
                    <a:p>
                      <a:r>
                        <a:rPr lang="fi-FI" dirty="0"/>
                        <a:t>ET 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Pk-yritysten kasvun ja kilpailukyvyn parantaminen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11 400 762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4 052 137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7 348 625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58995"/>
                  </a:ext>
                </a:extLst>
              </a:tr>
              <a:tr h="737732">
                <a:tc>
                  <a:txBody>
                    <a:bodyPr/>
                    <a:lstStyle/>
                    <a:p>
                      <a:r>
                        <a:rPr lang="fi-FI" dirty="0"/>
                        <a:t>ET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Energiatehokkuustoimenpiteiden edistäminen ja kasvihuonepäästöjen vähentäminen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2 605 888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605 888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80662"/>
                  </a:ext>
                </a:extLst>
              </a:tr>
              <a:tr h="485770">
                <a:tc>
                  <a:txBody>
                    <a:bodyPr/>
                    <a:lstStyle/>
                    <a:p>
                      <a:r>
                        <a:rPr lang="fi-FI" dirty="0"/>
                        <a:t>ET 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Kiertotalouteen siirtymisen edistäminen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5 211 777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3 211 777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50644"/>
                  </a:ext>
                </a:extLst>
              </a:tr>
              <a:tr h="579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Yhteensä</a:t>
                      </a:r>
                    </a:p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i-FI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27 361 282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highlight>
                            <a:srgbClr val="FFFF00"/>
                          </a:highlight>
                        </a:rPr>
                        <a:t>13 559 497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highlight>
                            <a:srgbClr val="FFFF00"/>
                          </a:highlight>
                        </a:rPr>
                        <a:t>13 802 331</a:t>
                      </a:r>
                    </a:p>
                    <a:p>
                      <a:endParaRPr lang="fi-FI" sz="16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270042"/>
                  </a:ext>
                </a:extLst>
              </a:tr>
              <a:tr h="828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Ennallista-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/>
                        <a:t>minen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Turvetuotantoalueiden ja turvetuotannon kuormittamien vesistöjen ennallistaminen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1 954 416</a:t>
                      </a:r>
                    </a:p>
                    <a:p>
                      <a:endParaRPr lang="fi-FI" sz="16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/>
                        <a:t>1 954 416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3685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ESR+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Työllisyys, uudelleenkoulutus, yritysten jatkuvuus jne.</a:t>
                      </a:r>
                      <a:r>
                        <a:rPr lang="fi-FI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3 257 361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3 257 361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01506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86A6076B-E1F9-B3DB-2015-D80F9698C78C}"/>
              </a:ext>
            </a:extLst>
          </p:cNvPr>
          <p:cNvSpPr txBox="1"/>
          <p:nvPr/>
        </p:nvSpPr>
        <p:spPr>
          <a:xfrm>
            <a:off x="882316" y="176463"/>
            <a:ext cx="11181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Hankkeet voivat olla kehittämishankkeita, yritystukihankkeita tai sosiaalirahastotyyppisiä hankkeita.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804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Urahastot TEM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31E1E9"/>
      </a:accent1>
      <a:accent2>
        <a:srgbClr val="FFD3B1"/>
      </a:accent2>
      <a:accent3>
        <a:srgbClr val="767171"/>
      </a:accent3>
      <a:accent4>
        <a:srgbClr val="BFBFBF"/>
      </a:accent4>
      <a:accent5>
        <a:srgbClr val="98F0F4"/>
      </a:accent5>
      <a:accent6>
        <a:srgbClr val="FFE9D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100CFBAA-6BC1-48F6-8AC6-116DF1A5B33C}" vid="{3D9BAAE7-ECA1-4540-B6E9-C787E2220F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Ohjelmakausi2021-2027_persikka</Template>
  <TotalTime>473</TotalTime>
  <Words>2215</Words>
  <Application>Microsoft Office PowerPoint</Application>
  <PresentationFormat>Laajakuva</PresentationFormat>
  <Paragraphs>390</Paragraphs>
  <Slides>28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Office-teema</vt:lpstr>
      <vt:lpstr>JTF oikeuden mukaisen siirtymän rahasto</vt:lpstr>
      <vt:lpstr>JTF –  oikeudenmukaisen siirtymän rahasto</vt:lpstr>
      <vt:lpstr>JTM – Oikeudenmukaisen siirtymän mekanismi</vt:lpstr>
      <vt:lpstr>Rahoitusta ilmastokestävään talouteen ja työllisyyteen</vt:lpstr>
      <vt:lpstr>JTF:n valmistelu ja aikataulu</vt:lpstr>
      <vt:lpstr>Tukea voi hakea koko Etelä-Savossa</vt:lpstr>
      <vt:lpstr>Ohjelma-asiakirjan rahoitusprofiili 2022 - 2027</vt:lpstr>
      <vt:lpstr>OIKEUDENMUKAISEN SIIRTYMÄN RAHASTO JTF  (just transition fund) 2021-2027  Etelä-Savo</vt:lpstr>
      <vt:lpstr>PowerPoint-esitys</vt:lpstr>
      <vt:lpstr>Etelä-Savon alueellisen siirtymäsuunnitelman valinnat  (toimintatyypit)</vt:lpstr>
      <vt:lpstr>Rahoitusta ilmastokestävään talouteen ja työllisyyteen </vt:lpstr>
      <vt:lpstr>Etelä-Savon JTF-suunnitelma tähtää elinkeinojen monipuolistamiseen</vt:lpstr>
      <vt:lpstr>1. Turvealalta poistuvien työpaikkojen korvaaminen ja turvetuotantoalueiden jälkikäytön ja ennallistamisen mahdollistaminen </vt:lpstr>
      <vt:lpstr>2. Maaseudun asuttuna pitäminen ja elinkeinojen vahvistaminen</vt:lpstr>
      <vt:lpstr>3. Energiahuollon turvaaminen ja uusiutuvan energian TKI </vt:lpstr>
      <vt:lpstr>4. Uudet työpaikat ja koulutus</vt:lpstr>
      <vt:lpstr>Etelä-Savon indikaattoritavoitteet</vt:lpstr>
      <vt:lpstr>Do no significant harm –periaate - ei merkittävää haittaa </vt:lpstr>
      <vt:lpstr>Kuka voi saada rahoitusta?</vt:lpstr>
      <vt:lpstr>JTF:n tukimuodot </vt:lpstr>
      <vt:lpstr>Maakuntaliiton JTF-rahoitus vuonna 2023</vt:lpstr>
      <vt:lpstr>Ely –keskuksen JTF-rahoitus vuonna 2023</vt:lpstr>
      <vt:lpstr>TKI-toiminnan kehittämis- ja investointihankkeet</vt:lpstr>
      <vt:lpstr>Kuntien perusrakenteen investoinnit yritysten toimintaedellytyksiin</vt:lpstr>
      <vt:lpstr>PowerPoint-esitys</vt:lpstr>
      <vt:lpstr>PowerPoint-esitys</vt:lpstr>
      <vt:lpstr>PowerPoint-esitys</vt:lpstr>
      <vt:lpstr>ESR tyyppiset toimet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JTF oikeuden mukaisen siirtymän rahasto</dc:title>
  <dc:creator>Sanna Poutamo</dc:creator>
  <cp:lastModifiedBy>Heidi Miettinen</cp:lastModifiedBy>
  <cp:revision>12</cp:revision>
  <dcterms:created xsi:type="dcterms:W3CDTF">2022-11-09T07:19:20Z</dcterms:created>
  <dcterms:modified xsi:type="dcterms:W3CDTF">2023-01-16T09:03:06Z</dcterms:modified>
</cp:coreProperties>
</file>